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Hammersmith One" charset="1" panose="02010703030501060504"/>
      <p:regular r:id="rId20"/>
    </p:embeddedFont>
    <p:embeddedFont>
      <p:font typeface="Poppins Bold" charset="1" panose="00000800000000000000"/>
      <p:regular r:id="rId21"/>
    </p:embeddedFont>
    <p:embeddedFont>
      <p:font typeface="Poppins" charset="1" panose="00000500000000000000"/>
      <p:regular r:id="rId22"/>
    </p:embeddedFont>
    <p:embeddedFont>
      <p:font typeface="Open Sans 2" charset="1" panose="00000000000000000000"/>
      <p:regular r:id="rId23"/>
    </p:embeddedFont>
    <p:embeddedFont>
      <p:font typeface="Montserrat" charset="1" panose="00000500000000000000"/>
      <p:regular r:id="rId24"/>
    </p:embeddedFont>
    <p:embeddedFont>
      <p:font typeface="Canva Sans Bold" charset="1" panose="020B08030305010401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944111" y="5080071"/>
            <a:ext cx="12399779" cy="1463072"/>
            <a:chOff x="0" y="0"/>
            <a:chExt cx="3265785" cy="385336"/>
          </a:xfrm>
        </p:grpSpPr>
        <p:sp>
          <p:nvSpPr>
            <p:cNvPr name="Freeform 3" id="3"/>
            <p:cNvSpPr/>
            <p:nvPr/>
          </p:nvSpPr>
          <p:spPr>
            <a:xfrm flipH="false" flipV="false" rot="0">
              <a:off x="0" y="0"/>
              <a:ext cx="3265786" cy="385336"/>
            </a:xfrm>
            <a:custGeom>
              <a:avLst/>
              <a:gdLst/>
              <a:ahLst/>
              <a:cxnLst/>
              <a:rect r="r" b="b" t="t" l="l"/>
              <a:pathLst>
                <a:path h="385336" w="3265786">
                  <a:moveTo>
                    <a:pt x="31842" y="0"/>
                  </a:moveTo>
                  <a:lnTo>
                    <a:pt x="3233943" y="0"/>
                  </a:lnTo>
                  <a:cubicBezTo>
                    <a:pt x="3242388" y="0"/>
                    <a:pt x="3250488" y="3355"/>
                    <a:pt x="3256459" y="9326"/>
                  </a:cubicBezTo>
                  <a:cubicBezTo>
                    <a:pt x="3262431" y="15298"/>
                    <a:pt x="3265786" y="23397"/>
                    <a:pt x="3265786" y="31842"/>
                  </a:cubicBezTo>
                  <a:lnTo>
                    <a:pt x="3265786" y="353494"/>
                  </a:lnTo>
                  <a:cubicBezTo>
                    <a:pt x="3265786" y="361939"/>
                    <a:pt x="3262431" y="370038"/>
                    <a:pt x="3256459" y="376010"/>
                  </a:cubicBezTo>
                  <a:cubicBezTo>
                    <a:pt x="3250488" y="381981"/>
                    <a:pt x="3242388" y="385336"/>
                    <a:pt x="3233943" y="385336"/>
                  </a:cubicBezTo>
                  <a:lnTo>
                    <a:pt x="31842" y="385336"/>
                  </a:lnTo>
                  <a:cubicBezTo>
                    <a:pt x="23397" y="385336"/>
                    <a:pt x="15298" y="381981"/>
                    <a:pt x="9326" y="376010"/>
                  </a:cubicBezTo>
                  <a:cubicBezTo>
                    <a:pt x="3355" y="370038"/>
                    <a:pt x="0" y="361939"/>
                    <a:pt x="0" y="353494"/>
                  </a:cubicBezTo>
                  <a:lnTo>
                    <a:pt x="0" y="31842"/>
                  </a:lnTo>
                  <a:cubicBezTo>
                    <a:pt x="0" y="23397"/>
                    <a:pt x="3355" y="15298"/>
                    <a:pt x="9326" y="9326"/>
                  </a:cubicBezTo>
                  <a:cubicBezTo>
                    <a:pt x="15298" y="3355"/>
                    <a:pt x="23397" y="0"/>
                    <a:pt x="31842" y="0"/>
                  </a:cubicBezTo>
                  <a:close/>
                </a:path>
              </a:pathLst>
            </a:custGeom>
            <a:solidFill>
              <a:srgbClr val="3C6CA8"/>
            </a:solidFill>
          </p:spPr>
        </p:sp>
        <p:sp>
          <p:nvSpPr>
            <p:cNvPr name="TextBox 4" id="4"/>
            <p:cNvSpPr txBox="true"/>
            <p:nvPr/>
          </p:nvSpPr>
          <p:spPr>
            <a:xfrm>
              <a:off x="0" y="-38100"/>
              <a:ext cx="3265785" cy="423436"/>
            </a:xfrm>
            <a:prstGeom prst="rect">
              <a:avLst/>
            </a:prstGeom>
          </p:spPr>
          <p:txBody>
            <a:bodyPr anchor="ctr" rtlCol="false" tIns="50800" lIns="50800" bIns="50800" rIns="50800"/>
            <a:lstStyle/>
            <a:p>
              <a:pPr algn="ctr">
                <a:lnSpc>
                  <a:spcPts val="2800"/>
                </a:lnSpc>
              </a:pPr>
            </a:p>
          </p:txBody>
        </p:sp>
      </p:grpSp>
      <p:sp>
        <p:nvSpPr>
          <p:cNvPr name="TextBox 5" id="5"/>
          <p:cNvSpPr txBox="true"/>
          <p:nvPr/>
        </p:nvSpPr>
        <p:spPr>
          <a:xfrm rot="0">
            <a:off x="1236482" y="3915306"/>
            <a:ext cx="15815035" cy="1212790"/>
          </a:xfrm>
          <a:prstGeom prst="rect">
            <a:avLst/>
          </a:prstGeom>
        </p:spPr>
        <p:txBody>
          <a:bodyPr anchor="t" rtlCol="false" tIns="0" lIns="0" bIns="0" rIns="0">
            <a:spAutoFit/>
          </a:bodyPr>
          <a:lstStyle/>
          <a:p>
            <a:pPr algn="ctr">
              <a:lnSpc>
                <a:spcPts val="9122"/>
              </a:lnSpc>
            </a:pPr>
            <a:r>
              <a:rPr lang="en-US" sz="9122" spc="1277">
                <a:solidFill>
                  <a:srgbClr val="000000"/>
                </a:solidFill>
                <a:latin typeface="Hammersmith One"/>
                <a:ea typeface="Hammersmith One"/>
                <a:cs typeface="Hammersmith One"/>
                <a:sym typeface="Hammersmith One"/>
              </a:rPr>
              <a:t>ONLINE </a:t>
            </a:r>
            <a:r>
              <a:rPr lang="en-US" sz="9122" spc="1277">
                <a:solidFill>
                  <a:srgbClr val="000000"/>
                </a:solidFill>
                <a:latin typeface="Hammersmith One"/>
                <a:ea typeface="Hammersmith One"/>
                <a:cs typeface="Hammersmith One"/>
                <a:sym typeface="Hammersmith One"/>
              </a:rPr>
              <a:t>PORTFOLIO</a:t>
            </a:r>
          </a:p>
        </p:txBody>
      </p:sp>
      <p:sp>
        <p:nvSpPr>
          <p:cNvPr name="TextBox 6" id="6"/>
          <p:cNvSpPr txBox="true"/>
          <p:nvPr/>
        </p:nvSpPr>
        <p:spPr>
          <a:xfrm rot="0">
            <a:off x="3478736" y="5513728"/>
            <a:ext cx="11330528" cy="710058"/>
          </a:xfrm>
          <a:prstGeom prst="rect">
            <a:avLst/>
          </a:prstGeom>
        </p:spPr>
        <p:txBody>
          <a:bodyPr anchor="t" rtlCol="false" tIns="0" lIns="0" bIns="0" rIns="0">
            <a:spAutoFit/>
          </a:bodyPr>
          <a:lstStyle/>
          <a:p>
            <a:pPr algn="ctr">
              <a:lnSpc>
                <a:spcPts val="5455"/>
              </a:lnSpc>
            </a:pPr>
            <a:r>
              <a:rPr lang="en-US" sz="5455" spc="763">
                <a:solidFill>
                  <a:srgbClr val="FFFFFF"/>
                </a:solidFill>
                <a:latin typeface="Hammersmith One"/>
                <a:ea typeface="Hammersmith One"/>
                <a:cs typeface="Hammersmith One"/>
                <a:sym typeface="Hammersmith One"/>
              </a:rPr>
              <a:t>BY JOYCE PICKERING</a:t>
            </a:r>
          </a:p>
        </p:txBody>
      </p:sp>
      <p:sp>
        <p:nvSpPr>
          <p:cNvPr name="TextBox 7" id="7"/>
          <p:cNvSpPr txBox="true"/>
          <p:nvPr/>
        </p:nvSpPr>
        <p:spPr>
          <a:xfrm rot="0">
            <a:off x="1441616" y="8914197"/>
            <a:ext cx="2962122"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Instructional Design</a:t>
            </a:r>
          </a:p>
        </p:txBody>
      </p:sp>
      <p:sp>
        <p:nvSpPr>
          <p:cNvPr name="AutoShape 8" id="8"/>
          <p:cNvSpPr/>
          <p:nvPr/>
        </p:nvSpPr>
        <p:spPr>
          <a:xfrm rot="0">
            <a:off x="1404371" y="7422964"/>
            <a:ext cx="3079479" cy="0"/>
          </a:xfrm>
          <a:prstGeom prst="line">
            <a:avLst/>
          </a:prstGeom>
          <a:ln cap="flat" w="47625">
            <a:solidFill>
              <a:srgbClr val="5EB090"/>
            </a:solidFill>
            <a:prstDash val="solid"/>
            <a:headEnd type="none" len="sm" w="sm"/>
            <a:tailEnd type="none" len="sm" w="sm"/>
          </a:ln>
        </p:spPr>
      </p:sp>
      <p:sp>
        <p:nvSpPr>
          <p:cNvPr name="AutoShape 9" id="9"/>
          <p:cNvSpPr/>
          <p:nvPr/>
        </p:nvSpPr>
        <p:spPr>
          <a:xfrm rot="0">
            <a:off x="13804150" y="2830995"/>
            <a:ext cx="3079479" cy="0"/>
          </a:xfrm>
          <a:prstGeom prst="line">
            <a:avLst/>
          </a:prstGeom>
          <a:ln cap="flat" w="28575">
            <a:solidFill>
              <a:srgbClr val="5EB090"/>
            </a:solidFill>
            <a:prstDash val="solid"/>
            <a:headEnd type="none" len="sm" w="sm"/>
            <a:tailEnd type="none" len="sm" w="sm"/>
          </a:ln>
        </p:spPr>
      </p:sp>
      <p:sp>
        <p:nvSpPr>
          <p:cNvPr name="AutoShape 10" id="10"/>
          <p:cNvSpPr/>
          <p:nvPr/>
        </p:nvSpPr>
        <p:spPr>
          <a:xfrm rot="0">
            <a:off x="13040720" y="3045808"/>
            <a:ext cx="3079479" cy="0"/>
          </a:xfrm>
          <a:prstGeom prst="line">
            <a:avLst/>
          </a:prstGeom>
          <a:ln cap="flat" w="47625">
            <a:solidFill>
              <a:srgbClr val="5EB090"/>
            </a:solidFill>
            <a:prstDash val="solid"/>
            <a:headEnd type="none" len="sm" w="sm"/>
            <a:tailEnd type="none" len="sm" w="sm"/>
          </a:ln>
        </p:spPr>
      </p:sp>
      <p:sp>
        <p:nvSpPr>
          <p:cNvPr name="AutoShape 11" id="11"/>
          <p:cNvSpPr/>
          <p:nvPr/>
        </p:nvSpPr>
        <p:spPr>
          <a:xfrm rot="0">
            <a:off x="2171832" y="7657160"/>
            <a:ext cx="3079479" cy="0"/>
          </a:xfrm>
          <a:prstGeom prst="line">
            <a:avLst/>
          </a:prstGeom>
          <a:ln cap="flat" w="28575">
            <a:solidFill>
              <a:srgbClr val="5EB090"/>
            </a:solidFill>
            <a:prstDash val="solid"/>
            <a:headEnd type="none" len="sm" w="sm"/>
            <a:tailEnd type="none" len="sm" w="sm"/>
          </a:ln>
        </p:spPr>
      </p:sp>
      <p:sp>
        <p:nvSpPr>
          <p:cNvPr name="TextBox 12" id="12"/>
          <p:cNvSpPr txBox="true"/>
          <p:nvPr/>
        </p:nvSpPr>
        <p:spPr>
          <a:xfrm rot="0">
            <a:off x="4319286" y="962025"/>
            <a:ext cx="2231699" cy="368267"/>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13" id="13"/>
          <p:cNvSpPr txBox="true"/>
          <p:nvPr/>
        </p:nvSpPr>
        <p:spPr>
          <a:xfrm rot="0">
            <a:off x="2442448" y="962025"/>
            <a:ext cx="1548374" cy="368267"/>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Education</a:t>
            </a:r>
          </a:p>
        </p:txBody>
      </p:sp>
      <p:sp>
        <p:nvSpPr>
          <p:cNvPr name="TextBox 14" id="14"/>
          <p:cNvSpPr txBox="true"/>
          <p:nvPr/>
        </p:nvSpPr>
        <p:spPr>
          <a:xfrm rot="0">
            <a:off x="1028700" y="962025"/>
            <a:ext cx="1821387"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About</a:t>
            </a:r>
          </a:p>
        </p:txBody>
      </p:sp>
      <p:sp>
        <p:nvSpPr>
          <p:cNvPr name="TextBox 15" id="15"/>
          <p:cNvSpPr txBox="true"/>
          <p:nvPr/>
        </p:nvSpPr>
        <p:spPr>
          <a:xfrm rot="0">
            <a:off x="7019167" y="962025"/>
            <a:ext cx="1972087"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Examples</a:t>
            </a:r>
          </a:p>
        </p:txBody>
      </p:sp>
      <p:grpSp>
        <p:nvGrpSpPr>
          <p:cNvPr name="Group 16" id="16"/>
          <p:cNvGrpSpPr/>
          <p:nvPr/>
        </p:nvGrpSpPr>
        <p:grpSpPr>
          <a:xfrm rot="0">
            <a:off x="16786752" y="8895410"/>
            <a:ext cx="472548" cy="472548"/>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19" id="19"/>
          <p:cNvGrpSpPr/>
          <p:nvPr/>
        </p:nvGrpSpPr>
        <p:grpSpPr>
          <a:xfrm rot="0">
            <a:off x="16091937" y="8895410"/>
            <a:ext cx="472548" cy="472548"/>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322"/>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22" id="22"/>
          <p:cNvGrpSpPr/>
          <p:nvPr/>
        </p:nvGrpSpPr>
        <p:grpSpPr>
          <a:xfrm rot="0">
            <a:off x="15400314" y="8895410"/>
            <a:ext cx="472548" cy="472548"/>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CA8"/>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25" id="25"/>
          <p:cNvGrpSpPr/>
          <p:nvPr/>
        </p:nvGrpSpPr>
        <p:grpSpPr>
          <a:xfrm rot="0">
            <a:off x="-1391938" y="-1390848"/>
            <a:ext cx="20420525" cy="1581348"/>
            <a:chOff x="0" y="0"/>
            <a:chExt cx="5378245" cy="416487"/>
          </a:xfrm>
        </p:grpSpPr>
        <p:sp>
          <p:nvSpPr>
            <p:cNvPr name="Freeform 26" id="26"/>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27" id="27"/>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sp>
        <p:nvSpPr>
          <p:cNvPr name="TextBox 28" id="28"/>
          <p:cNvSpPr txBox="true"/>
          <p:nvPr/>
        </p:nvSpPr>
        <p:spPr>
          <a:xfrm rot="0">
            <a:off x="4927613" y="8999658"/>
            <a:ext cx="2962122"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Technical Writing</a:t>
            </a:r>
          </a:p>
        </p:txBody>
      </p:sp>
      <p:sp>
        <p:nvSpPr>
          <p:cNvPr name="TextBox 29" id="29"/>
          <p:cNvSpPr txBox="true"/>
          <p:nvPr/>
        </p:nvSpPr>
        <p:spPr>
          <a:xfrm rot="0">
            <a:off x="8413610" y="8999658"/>
            <a:ext cx="2895754"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LMS Administration</a:t>
            </a:r>
          </a:p>
        </p:txBody>
      </p:sp>
      <p:sp>
        <p:nvSpPr>
          <p:cNvPr name="TextBox 30" id="30"/>
          <p:cNvSpPr txBox="true"/>
          <p:nvPr/>
        </p:nvSpPr>
        <p:spPr>
          <a:xfrm rot="0">
            <a:off x="11833239" y="8999658"/>
            <a:ext cx="2895754"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Content Creation</a:t>
            </a:r>
          </a:p>
        </p:txBody>
      </p:sp>
      <p:sp>
        <p:nvSpPr>
          <p:cNvPr name="TextBox 31" id="31"/>
          <p:cNvSpPr txBox="true"/>
          <p:nvPr/>
        </p:nvSpPr>
        <p:spPr>
          <a:xfrm rot="0">
            <a:off x="9457979" y="962058"/>
            <a:ext cx="1600377" cy="368267"/>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Contact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3413255" y="9126921"/>
            <a:ext cx="11602667" cy="0"/>
          </a:xfrm>
          <a:prstGeom prst="line">
            <a:avLst/>
          </a:prstGeom>
          <a:ln cap="flat" w="9525">
            <a:solidFill>
              <a:srgbClr val="5EB090"/>
            </a:solidFill>
            <a:prstDash val="solid"/>
            <a:headEnd type="none" len="sm" w="sm"/>
            <a:tailEnd type="none" len="sm" w="sm"/>
          </a:ln>
        </p:spPr>
      </p:sp>
      <p:grpSp>
        <p:nvGrpSpPr>
          <p:cNvPr name="Group 3" id="3"/>
          <p:cNvGrpSpPr/>
          <p:nvPr/>
        </p:nvGrpSpPr>
        <p:grpSpPr>
          <a:xfrm rot="0">
            <a:off x="16786752" y="8895410"/>
            <a:ext cx="472548" cy="47254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6091937" y="8895410"/>
            <a:ext cx="472548" cy="4725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322"/>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0">
            <a:off x="15400314" y="8895410"/>
            <a:ext cx="472548" cy="4725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CA8"/>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0">
            <a:off x="-1391938" y="-1390848"/>
            <a:ext cx="20420525" cy="1581348"/>
            <a:chOff x="0" y="0"/>
            <a:chExt cx="5378245" cy="416487"/>
          </a:xfrm>
        </p:grpSpPr>
        <p:sp>
          <p:nvSpPr>
            <p:cNvPr name="Freeform 13" id="13"/>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14" id="14"/>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221454" y="2498991"/>
            <a:ext cx="7252191" cy="5289019"/>
          </a:xfrm>
          <a:custGeom>
            <a:avLst/>
            <a:gdLst/>
            <a:ahLst/>
            <a:cxnLst/>
            <a:rect r="r" b="b" t="t" l="l"/>
            <a:pathLst>
              <a:path h="5289019" w="7252191">
                <a:moveTo>
                  <a:pt x="0" y="0"/>
                </a:moveTo>
                <a:lnTo>
                  <a:pt x="7252192" y="0"/>
                </a:lnTo>
                <a:lnTo>
                  <a:pt x="7252192" y="5289018"/>
                </a:lnTo>
                <a:lnTo>
                  <a:pt x="0" y="5289018"/>
                </a:lnTo>
                <a:lnTo>
                  <a:pt x="0" y="0"/>
                </a:lnTo>
                <a:close/>
              </a:path>
            </a:pathLst>
          </a:custGeom>
          <a:blipFill>
            <a:blip r:embed="rId2"/>
            <a:stretch>
              <a:fillRect l="0" t="0" r="0" b="0"/>
            </a:stretch>
          </a:blipFill>
        </p:spPr>
      </p:sp>
      <p:sp>
        <p:nvSpPr>
          <p:cNvPr name="Freeform 16" id="16"/>
          <p:cNvSpPr/>
          <p:nvPr/>
        </p:nvSpPr>
        <p:spPr>
          <a:xfrm flipH="false" flipV="false" rot="0">
            <a:off x="9822278" y="2498991"/>
            <a:ext cx="7437022" cy="5356020"/>
          </a:xfrm>
          <a:custGeom>
            <a:avLst/>
            <a:gdLst/>
            <a:ahLst/>
            <a:cxnLst/>
            <a:rect r="r" b="b" t="t" l="l"/>
            <a:pathLst>
              <a:path h="5356020" w="7437022">
                <a:moveTo>
                  <a:pt x="0" y="0"/>
                </a:moveTo>
                <a:lnTo>
                  <a:pt x="7437022" y="0"/>
                </a:lnTo>
                <a:lnTo>
                  <a:pt x="7437022" y="5356020"/>
                </a:lnTo>
                <a:lnTo>
                  <a:pt x="0" y="5356020"/>
                </a:lnTo>
                <a:lnTo>
                  <a:pt x="0" y="0"/>
                </a:lnTo>
                <a:close/>
              </a:path>
            </a:pathLst>
          </a:custGeom>
          <a:blipFill>
            <a:blip r:embed="rId3"/>
            <a:stretch>
              <a:fillRect l="0" t="0" r="0" b="0"/>
            </a:stretch>
          </a:blipFill>
        </p:spPr>
      </p:sp>
      <p:sp>
        <p:nvSpPr>
          <p:cNvPr name="TextBox 17" id="17"/>
          <p:cNvSpPr txBox="true"/>
          <p:nvPr/>
        </p:nvSpPr>
        <p:spPr>
          <a:xfrm rot="0">
            <a:off x="4259165" y="980878"/>
            <a:ext cx="217427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18" id="18"/>
          <p:cNvSpPr txBox="true"/>
          <p:nvPr/>
        </p:nvSpPr>
        <p:spPr>
          <a:xfrm rot="0">
            <a:off x="2483351" y="962025"/>
            <a:ext cx="1328825"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Education</a:t>
            </a:r>
          </a:p>
        </p:txBody>
      </p:sp>
      <p:sp>
        <p:nvSpPr>
          <p:cNvPr name="TextBox 19" id="19"/>
          <p:cNvSpPr txBox="true"/>
          <p:nvPr/>
        </p:nvSpPr>
        <p:spPr>
          <a:xfrm rot="0">
            <a:off x="1221454" y="980878"/>
            <a:ext cx="814222"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About</a:t>
            </a:r>
          </a:p>
        </p:txBody>
      </p:sp>
      <p:sp>
        <p:nvSpPr>
          <p:cNvPr name="TextBox 20" id="20"/>
          <p:cNvSpPr txBox="true"/>
          <p:nvPr/>
        </p:nvSpPr>
        <p:spPr>
          <a:xfrm rot="0">
            <a:off x="9371681" y="980878"/>
            <a:ext cx="110546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Contact</a:t>
            </a:r>
          </a:p>
        </p:txBody>
      </p:sp>
      <p:sp>
        <p:nvSpPr>
          <p:cNvPr name="TextBox 21" id="21"/>
          <p:cNvSpPr txBox="true"/>
          <p:nvPr/>
        </p:nvSpPr>
        <p:spPr>
          <a:xfrm rot="0">
            <a:off x="1028700" y="1585898"/>
            <a:ext cx="5707488" cy="459656"/>
          </a:xfrm>
          <a:prstGeom prst="rect">
            <a:avLst/>
          </a:prstGeom>
        </p:spPr>
        <p:txBody>
          <a:bodyPr anchor="t" rtlCol="false" tIns="0" lIns="0" bIns="0" rIns="0">
            <a:spAutoFit/>
          </a:bodyPr>
          <a:lstStyle/>
          <a:p>
            <a:pPr algn="l">
              <a:lnSpc>
                <a:spcPts val="3539"/>
              </a:lnSpc>
            </a:pPr>
            <a:r>
              <a:rPr lang="en-US" sz="2528" b="true">
                <a:solidFill>
                  <a:srgbClr val="000000"/>
                </a:solidFill>
                <a:latin typeface="Poppins Bold"/>
                <a:ea typeface="Poppins Bold"/>
                <a:cs typeface="Poppins Bold"/>
                <a:sym typeface="Poppins Bold"/>
              </a:rPr>
              <a:t>Example # 3 : Chemical Anchors</a:t>
            </a:r>
          </a:p>
        </p:txBody>
      </p:sp>
      <p:sp>
        <p:nvSpPr>
          <p:cNvPr name="TextBox 22" id="22"/>
          <p:cNvSpPr txBox="true"/>
          <p:nvPr/>
        </p:nvSpPr>
        <p:spPr>
          <a:xfrm rot="0">
            <a:off x="6880425" y="980878"/>
            <a:ext cx="2043581"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Work Examples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259165" y="980878"/>
            <a:ext cx="217427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3" id="3"/>
          <p:cNvSpPr txBox="true"/>
          <p:nvPr/>
        </p:nvSpPr>
        <p:spPr>
          <a:xfrm rot="0">
            <a:off x="2483351" y="962025"/>
            <a:ext cx="1328825"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Education</a:t>
            </a:r>
          </a:p>
        </p:txBody>
      </p:sp>
      <p:sp>
        <p:nvSpPr>
          <p:cNvPr name="TextBox 4" id="4"/>
          <p:cNvSpPr txBox="true"/>
          <p:nvPr/>
        </p:nvSpPr>
        <p:spPr>
          <a:xfrm rot="0">
            <a:off x="1221454" y="980878"/>
            <a:ext cx="814222"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About</a:t>
            </a:r>
          </a:p>
        </p:txBody>
      </p:sp>
      <p:sp>
        <p:nvSpPr>
          <p:cNvPr name="TextBox 5" id="5"/>
          <p:cNvSpPr txBox="true"/>
          <p:nvPr/>
        </p:nvSpPr>
        <p:spPr>
          <a:xfrm rot="0">
            <a:off x="9371681" y="980878"/>
            <a:ext cx="110546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Contact</a:t>
            </a:r>
          </a:p>
        </p:txBody>
      </p:sp>
      <p:sp>
        <p:nvSpPr>
          <p:cNvPr name="TextBox 6" id="6"/>
          <p:cNvSpPr txBox="true"/>
          <p:nvPr/>
        </p:nvSpPr>
        <p:spPr>
          <a:xfrm rot="0">
            <a:off x="1028700" y="1585898"/>
            <a:ext cx="6047211" cy="459656"/>
          </a:xfrm>
          <a:prstGeom prst="rect">
            <a:avLst/>
          </a:prstGeom>
        </p:spPr>
        <p:txBody>
          <a:bodyPr anchor="t" rtlCol="false" tIns="0" lIns="0" bIns="0" rIns="0">
            <a:spAutoFit/>
          </a:bodyPr>
          <a:lstStyle/>
          <a:p>
            <a:pPr algn="l">
              <a:lnSpc>
                <a:spcPts val="3539"/>
              </a:lnSpc>
            </a:pPr>
            <a:r>
              <a:rPr lang="en-US" sz="2528" b="true">
                <a:solidFill>
                  <a:srgbClr val="000000"/>
                </a:solidFill>
                <a:latin typeface="Poppins Bold"/>
                <a:ea typeface="Poppins Bold"/>
                <a:cs typeface="Poppins Bold"/>
                <a:sym typeface="Poppins Bold"/>
              </a:rPr>
              <a:t>Example # 4 : UKG Payroll Training</a:t>
            </a:r>
          </a:p>
        </p:txBody>
      </p:sp>
      <p:sp>
        <p:nvSpPr>
          <p:cNvPr name="AutoShape 7" id="7"/>
          <p:cNvSpPr/>
          <p:nvPr/>
        </p:nvSpPr>
        <p:spPr>
          <a:xfrm rot="0">
            <a:off x="3413255" y="9126921"/>
            <a:ext cx="11602667" cy="0"/>
          </a:xfrm>
          <a:prstGeom prst="line">
            <a:avLst/>
          </a:prstGeom>
          <a:ln cap="flat" w="9525">
            <a:solidFill>
              <a:srgbClr val="5EB090"/>
            </a:solidFill>
            <a:prstDash val="solid"/>
            <a:headEnd type="none" len="sm" w="sm"/>
            <a:tailEnd type="none" len="sm" w="sm"/>
          </a:ln>
        </p:spPr>
      </p:sp>
      <p:grpSp>
        <p:nvGrpSpPr>
          <p:cNvPr name="Group 8" id="8"/>
          <p:cNvGrpSpPr/>
          <p:nvPr/>
        </p:nvGrpSpPr>
        <p:grpSpPr>
          <a:xfrm rot="0">
            <a:off x="16786752" y="8895410"/>
            <a:ext cx="472548" cy="47254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11" id="11"/>
          <p:cNvGrpSpPr/>
          <p:nvPr/>
        </p:nvGrpSpPr>
        <p:grpSpPr>
          <a:xfrm rot="0">
            <a:off x="16091937" y="8895410"/>
            <a:ext cx="472548" cy="47254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322"/>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14" id="14"/>
          <p:cNvGrpSpPr/>
          <p:nvPr/>
        </p:nvGrpSpPr>
        <p:grpSpPr>
          <a:xfrm rot="0">
            <a:off x="15400314" y="8895410"/>
            <a:ext cx="472548" cy="472548"/>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CA8"/>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17" id="17"/>
          <p:cNvGrpSpPr/>
          <p:nvPr/>
        </p:nvGrpSpPr>
        <p:grpSpPr>
          <a:xfrm rot="0">
            <a:off x="-1391938" y="-1390848"/>
            <a:ext cx="20420525" cy="1581348"/>
            <a:chOff x="0" y="0"/>
            <a:chExt cx="5378245" cy="416487"/>
          </a:xfrm>
        </p:grpSpPr>
        <p:sp>
          <p:nvSpPr>
            <p:cNvPr name="Freeform 18" id="18"/>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19" id="19"/>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sp>
        <p:nvSpPr>
          <p:cNvPr name="TextBox 20" id="20"/>
          <p:cNvSpPr txBox="true"/>
          <p:nvPr/>
        </p:nvSpPr>
        <p:spPr>
          <a:xfrm rot="0">
            <a:off x="6880425" y="980878"/>
            <a:ext cx="2043581"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Work Examples</a:t>
            </a:r>
          </a:p>
        </p:txBody>
      </p:sp>
      <p:sp>
        <p:nvSpPr>
          <p:cNvPr name="TextBox 21" id="21"/>
          <p:cNvSpPr txBox="true"/>
          <p:nvPr/>
        </p:nvSpPr>
        <p:spPr>
          <a:xfrm rot="0">
            <a:off x="1024235" y="2155091"/>
            <a:ext cx="170878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Problem :</a:t>
            </a:r>
          </a:p>
        </p:txBody>
      </p:sp>
      <p:sp>
        <p:nvSpPr>
          <p:cNvPr name="TextBox 22" id="22"/>
          <p:cNvSpPr txBox="true"/>
          <p:nvPr/>
        </p:nvSpPr>
        <p:spPr>
          <a:xfrm rot="0">
            <a:off x="1024235" y="5743476"/>
            <a:ext cx="258770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Design Process :</a:t>
            </a:r>
          </a:p>
        </p:txBody>
      </p:sp>
      <p:sp>
        <p:nvSpPr>
          <p:cNvPr name="TextBox 23" id="23"/>
          <p:cNvSpPr txBox="true"/>
          <p:nvPr/>
        </p:nvSpPr>
        <p:spPr>
          <a:xfrm rot="0">
            <a:off x="1024235" y="8538108"/>
            <a:ext cx="1576149"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Technology :</a:t>
            </a:r>
          </a:p>
        </p:txBody>
      </p:sp>
      <p:sp>
        <p:nvSpPr>
          <p:cNvPr name="Freeform 24" id="24"/>
          <p:cNvSpPr/>
          <p:nvPr/>
        </p:nvSpPr>
        <p:spPr>
          <a:xfrm flipH="false" flipV="false" rot="0">
            <a:off x="9498605" y="2618617"/>
            <a:ext cx="7524420" cy="4483463"/>
          </a:xfrm>
          <a:custGeom>
            <a:avLst/>
            <a:gdLst/>
            <a:ahLst/>
            <a:cxnLst/>
            <a:rect r="r" b="b" t="t" l="l"/>
            <a:pathLst>
              <a:path h="4483463" w="7524420">
                <a:moveTo>
                  <a:pt x="0" y="0"/>
                </a:moveTo>
                <a:lnTo>
                  <a:pt x="7524421" y="0"/>
                </a:lnTo>
                <a:lnTo>
                  <a:pt x="7524421" y="4483463"/>
                </a:lnTo>
                <a:lnTo>
                  <a:pt x="0" y="4483463"/>
                </a:lnTo>
                <a:lnTo>
                  <a:pt x="0" y="0"/>
                </a:lnTo>
                <a:close/>
              </a:path>
            </a:pathLst>
          </a:custGeom>
          <a:blipFill>
            <a:blip r:embed="rId2"/>
            <a:stretch>
              <a:fillRect l="0" t="0" r="0" b="0"/>
            </a:stretch>
          </a:blipFill>
        </p:spPr>
      </p:sp>
      <p:sp>
        <p:nvSpPr>
          <p:cNvPr name="TextBox 25" id="25"/>
          <p:cNvSpPr txBox="true"/>
          <p:nvPr/>
        </p:nvSpPr>
        <p:spPr>
          <a:xfrm rot="0">
            <a:off x="1024235" y="2602766"/>
            <a:ext cx="8115300" cy="3026410"/>
          </a:xfrm>
          <a:prstGeom prst="rect">
            <a:avLst/>
          </a:prstGeom>
        </p:spPr>
        <p:txBody>
          <a:bodyPr anchor="t" rtlCol="false" tIns="0" lIns="0" bIns="0" rIns="0">
            <a:spAutoFit/>
          </a:bodyPr>
          <a:lstStyle/>
          <a:p>
            <a:pPr algn="l">
              <a:lnSpc>
                <a:spcPts val="2240"/>
              </a:lnSpc>
            </a:pPr>
            <a:r>
              <a:rPr lang="en-US" sz="1600">
                <a:solidFill>
                  <a:srgbClr val="000000"/>
                </a:solidFill>
                <a:latin typeface="Open Sans 2"/>
                <a:ea typeface="Open Sans 2"/>
                <a:cs typeface="Open Sans 2"/>
                <a:sym typeface="Open Sans 2"/>
              </a:rPr>
              <a:t>Tasked with creating an e-learning module for our new payroll system, I encountered significant obstacles:</a:t>
            </a:r>
          </a:p>
          <a:p>
            <a:pPr algn="l">
              <a:lnSpc>
                <a:spcPts val="2240"/>
              </a:lnSpc>
            </a:pPr>
          </a:p>
          <a:p>
            <a:pPr algn="l">
              <a:lnSpc>
                <a:spcPts val="2240"/>
              </a:lnSpc>
            </a:pPr>
            <a:r>
              <a:rPr lang="en-US" sz="1600">
                <a:solidFill>
                  <a:srgbClr val="000000"/>
                </a:solidFill>
                <a:latin typeface="Open Sans 2"/>
                <a:ea typeface="Open Sans 2"/>
                <a:cs typeface="Open Sans 2"/>
                <a:sym typeface="Open Sans 2"/>
              </a:rPr>
              <a:t>1. The corporate training version was overly complex and irrelevant to the location.</a:t>
            </a:r>
          </a:p>
          <a:p>
            <a:pPr algn="l">
              <a:lnSpc>
                <a:spcPts val="2240"/>
              </a:lnSpc>
            </a:pPr>
            <a:r>
              <a:rPr lang="en-US" sz="1600">
                <a:solidFill>
                  <a:srgbClr val="000000"/>
                </a:solidFill>
                <a:latin typeface="Open Sans 2"/>
                <a:ea typeface="Open Sans 2"/>
                <a:cs typeface="Open Sans 2"/>
                <a:sym typeface="Open Sans 2"/>
              </a:rPr>
              <a:t>2. Extensive customization was required to align with to specific needs.</a:t>
            </a:r>
          </a:p>
          <a:p>
            <a:pPr algn="l">
              <a:lnSpc>
                <a:spcPts val="2240"/>
              </a:lnSpc>
            </a:pPr>
            <a:r>
              <a:rPr lang="en-US" sz="1600">
                <a:solidFill>
                  <a:srgbClr val="000000"/>
                </a:solidFill>
                <a:latin typeface="Open Sans 2"/>
                <a:ea typeface="Open Sans 2"/>
                <a:cs typeface="Open Sans 2"/>
                <a:sym typeface="Open Sans 2"/>
              </a:rPr>
              <a:t>3. Supervisor approval was delayed, risking the timely launch of the training.</a:t>
            </a:r>
          </a:p>
          <a:p>
            <a:pPr algn="l">
              <a:lnSpc>
                <a:spcPts val="2240"/>
              </a:lnSpc>
            </a:pPr>
            <a:r>
              <a:rPr lang="en-US" sz="1600">
                <a:solidFill>
                  <a:srgbClr val="000000"/>
                </a:solidFill>
                <a:latin typeface="Open Sans 2"/>
                <a:ea typeface="Open Sans 2"/>
                <a:cs typeface="Open Sans 2"/>
                <a:sym typeface="Open Sans 2"/>
              </a:rPr>
              <a:t>4. Our department feared that an unclear training program could undermine previous progress.</a:t>
            </a:r>
          </a:p>
          <a:p>
            <a:pPr algn="l">
              <a:lnSpc>
                <a:spcPts val="2240"/>
              </a:lnSpc>
            </a:pPr>
          </a:p>
          <a:p>
            <a:pPr algn="l">
              <a:lnSpc>
                <a:spcPts val="2240"/>
              </a:lnSpc>
              <a:spcBef>
                <a:spcPct val="0"/>
              </a:spcBef>
            </a:pPr>
            <a:r>
              <a:rPr lang="en-US" sz="1600">
                <a:solidFill>
                  <a:srgbClr val="000000"/>
                </a:solidFill>
                <a:latin typeface="Open Sans 2"/>
                <a:ea typeface="Open Sans 2"/>
                <a:cs typeface="Open Sans 2"/>
                <a:sym typeface="Open Sans 2"/>
              </a:rPr>
              <a:t>These challenges necessitated a swift, targeted approach to deliver effective and relevant training to our employees.</a:t>
            </a:r>
          </a:p>
        </p:txBody>
      </p:sp>
      <p:sp>
        <p:nvSpPr>
          <p:cNvPr name="TextBox 26" id="26"/>
          <p:cNvSpPr txBox="true"/>
          <p:nvPr/>
        </p:nvSpPr>
        <p:spPr>
          <a:xfrm rot="0">
            <a:off x="1028700" y="6226074"/>
            <a:ext cx="7529070" cy="2197735"/>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Before development, I thoroughly reviewed the corporate training version and collaborated with HR to ensure all relevant content for our location was included. With a tight 24-hour deadline, I recorded both mobile and web usage of the application, edited the footage, and produced a polished video presentation. I also added voiceovers and hosted the video on a private YouTube channel. Confident that this tailored training would match the effectiveness of the corporate version, I also created installation guides in five languages: Spanish, English, Korean, and Vietnamese.</a:t>
            </a:r>
          </a:p>
        </p:txBody>
      </p:sp>
      <p:sp>
        <p:nvSpPr>
          <p:cNvPr name="TextBox 27" id="27"/>
          <p:cNvSpPr txBox="true"/>
          <p:nvPr/>
        </p:nvSpPr>
        <p:spPr>
          <a:xfrm rot="0">
            <a:off x="2807577" y="8590178"/>
            <a:ext cx="6421795" cy="264160"/>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Genial.ly, VEED, Canva, Youtube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3413255" y="9126921"/>
            <a:ext cx="11602667" cy="0"/>
          </a:xfrm>
          <a:prstGeom prst="line">
            <a:avLst/>
          </a:prstGeom>
          <a:ln cap="flat" w="9525">
            <a:solidFill>
              <a:srgbClr val="5EB090"/>
            </a:solidFill>
            <a:prstDash val="solid"/>
            <a:headEnd type="none" len="sm" w="sm"/>
            <a:tailEnd type="none" len="sm" w="sm"/>
          </a:ln>
        </p:spPr>
      </p:sp>
      <p:grpSp>
        <p:nvGrpSpPr>
          <p:cNvPr name="Group 3" id="3"/>
          <p:cNvGrpSpPr/>
          <p:nvPr/>
        </p:nvGrpSpPr>
        <p:grpSpPr>
          <a:xfrm rot="0">
            <a:off x="16786752" y="8895410"/>
            <a:ext cx="472548" cy="47254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6091937" y="8895410"/>
            <a:ext cx="472548" cy="4725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322"/>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0">
            <a:off x="15400314" y="8895410"/>
            <a:ext cx="472548" cy="4725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CA8"/>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0">
            <a:off x="-1391938" y="-1390848"/>
            <a:ext cx="20420525" cy="1581348"/>
            <a:chOff x="0" y="0"/>
            <a:chExt cx="5378245" cy="416487"/>
          </a:xfrm>
        </p:grpSpPr>
        <p:sp>
          <p:nvSpPr>
            <p:cNvPr name="Freeform 13" id="13"/>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14" id="14"/>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sp>
        <p:nvSpPr>
          <p:cNvPr name="TextBox 15" id="15"/>
          <p:cNvSpPr txBox="true"/>
          <p:nvPr/>
        </p:nvSpPr>
        <p:spPr>
          <a:xfrm rot="0">
            <a:off x="4259165" y="980878"/>
            <a:ext cx="217427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16" id="16"/>
          <p:cNvSpPr txBox="true"/>
          <p:nvPr/>
        </p:nvSpPr>
        <p:spPr>
          <a:xfrm rot="0">
            <a:off x="2483351" y="962025"/>
            <a:ext cx="1328825"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Education</a:t>
            </a:r>
          </a:p>
        </p:txBody>
      </p:sp>
      <p:sp>
        <p:nvSpPr>
          <p:cNvPr name="TextBox 17" id="17"/>
          <p:cNvSpPr txBox="true"/>
          <p:nvPr/>
        </p:nvSpPr>
        <p:spPr>
          <a:xfrm rot="0">
            <a:off x="1221454" y="980878"/>
            <a:ext cx="814222"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About</a:t>
            </a:r>
          </a:p>
        </p:txBody>
      </p:sp>
      <p:sp>
        <p:nvSpPr>
          <p:cNvPr name="TextBox 18" id="18"/>
          <p:cNvSpPr txBox="true"/>
          <p:nvPr/>
        </p:nvSpPr>
        <p:spPr>
          <a:xfrm rot="0">
            <a:off x="9371681" y="980878"/>
            <a:ext cx="110546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Contact</a:t>
            </a:r>
          </a:p>
        </p:txBody>
      </p:sp>
      <p:sp>
        <p:nvSpPr>
          <p:cNvPr name="TextBox 19" id="19"/>
          <p:cNvSpPr txBox="true"/>
          <p:nvPr/>
        </p:nvSpPr>
        <p:spPr>
          <a:xfrm rot="0">
            <a:off x="1028700" y="1585898"/>
            <a:ext cx="5404736" cy="459656"/>
          </a:xfrm>
          <a:prstGeom prst="rect">
            <a:avLst/>
          </a:prstGeom>
        </p:spPr>
        <p:txBody>
          <a:bodyPr anchor="t" rtlCol="false" tIns="0" lIns="0" bIns="0" rIns="0">
            <a:spAutoFit/>
          </a:bodyPr>
          <a:lstStyle/>
          <a:p>
            <a:pPr algn="l">
              <a:lnSpc>
                <a:spcPts val="3539"/>
              </a:lnSpc>
            </a:pPr>
            <a:r>
              <a:rPr lang="en-US" sz="2528" b="true">
                <a:solidFill>
                  <a:srgbClr val="000000"/>
                </a:solidFill>
                <a:latin typeface="Poppins Bold"/>
                <a:ea typeface="Poppins Bold"/>
                <a:cs typeface="Poppins Bold"/>
                <a:sym typeface="Poppins Bold"/>
              </a:rPr>
              <a:t>Example  5 : Technical Writing</a:t>
            </a:r>
          </a:p>
        </p:txBody>
      </p:sp>
      <p:sp>
        <p:nvSpPr>
          <p:cNvPr name="TextBox 20" id="20"/>
          <p:cNvSpPr txBox="true"/>
          <p:nvPr/>
        </p:nvSpPr>
        <p:spPr>
          <a:xfrm rot="0">
            <a:off x="6880425" y="980878"/>
            <a:ext cx="2043581"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Work Examples</a:t>
            </a:r>
          </a:p>
        </p:txBody>
      </p:sp>
      <p:sp>
        <p:nvSpPr>
          <p:cNvPr name="TextBox 21" id="21"/>
          <p:cNvSpPr txBox="true"/>
          <p:nvPr/>
        </p:nvSpPr>
        <p:spPr>
          <a:xfrm rot="0">
            <a:off x="1028700" y="2162837"/>
            <a:ext cx="170878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Problem :</a:t>
            </a:r>
          </a:p>
        </p:txBody>
      </p:sp>
      <p:sp>
        <p:nvSpPr>
          <p:cNvPr name="TextBox 22" id="22"/>
          <p:cNvSpPr txBox="true"/>
          <p:nvPr/>
        </p:nvSpPr>
        <p:spPr>
          <a:xfrm rot="0">
            <a:off x="1028700" y="3797117"/>
            <a:ext cx="258770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Design Process :</a:t>
            </a:r>
          </a:p>
        </p:txBody>
      </p:sp>
      <p:sp>
        <p:nvSpPr>
          <p:cNvPr name="TextBox 23" id="23"/>
          <p:cNvSpPr txBox="true"/>
          <p:nvPr/>
        </p:nvSpPr>
        <p:spPr>
          <a:xfrm rot="0">
            <a:off x="998093" y="5486850"/>
            <a:ext cx="169985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Solution :</a:t>
            </a:r>
          </a:p>
        </p:txBody>
      </p:sp>
      <p:sp>
        <p:nvSpPr>
          <p:cNvPr name="TextBox 24" id="24"/>
          <p:cNvSpPr txBox="true"/>
          <p:nvPr/>
        </p:nvSpPr>
        <p:spPr>
          <a:xfrm rot="0">
            <a:off x="998093" y="7176583"/>
            <a:ext cx="1576149"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Technology :</a:t>
            </a:r>
          </a:p>
        </p:txBody>
      </p:sp>
      <p:sp>
        <p:nvSpPr>
          <p:cNvPr name="TextBox 25" id="25"/>
          <p:cNvSpPr txBox="true"/>
          <p:nvPr/>
        </p:nvSpPr>
        <p:spPr>
          <a:xfrm rot="0">
            <a:off x="1028700" y="2589983"/>
            <a:ext cx="7226463" cy="1092835"/>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The process of consistent and accurate documentation was neglected during the time of the plant transfer to new ownership. Employees where receiving informal training from other employees and supervisors without a set frame work. This lead to inconsistent and incomplete training. </a:t>
            </a:r>
          </a:p>
        </p:txBody>
      </p:sp>
      <p:sp>
        <p:nvSpPr>
          <p:cNvPr name="TextBox 26" id="26"/>
          <p:cNvSpPr txBox="true"/>
          <p:nvPr/>
        </p:nvSpPr>
        <p:spPr>
          <a:xfrm rot="0">
            <a:off x="1028700" y="4279715"/>
            <a:ext cx="7226463" cy="1092835"/>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Using Human-Centered Design, a framework was built out in order to decide the best way to present the information in a logical and scaffolding manner. Collaboration with SMEs was necessary to provide scope and “tribal knowledge”.</a:t>
            </a:r>
          </a:p>
        </p:txBody>
      </p:sp>
      <p:sp>
        <p:nvSpPr>
          <p:cNvPr name="TextBox 27" id="27"/>
          <p:cNvSpPr txBox="true"/>
          <p:nvPr/>
        </p:nvSpPr>
        <p:spPr>
          <a:xfrm rot="0">
            <a:off x="998093" y="5969448"/>
            <a:ext cx="7226463" cy="1092835"/>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Using Human-Centered Design, a framework was built out in order to decide the best way to present the information in a logical and scaffolding manner. Collaboration with SMEs was necessary to provide scope and “tribal knowledge”.</a:t>
            </a:r>
          </a:p>
        </p:txBody>
      </p:sp>
      <p:sp>
        <p:nvSpPr>
          <p:cNvPr name="TextBox 28" id="28"/>
          <p:cNvSpPr txBox="true"/>
          <p:nvPr/>
        </p:nvSpPr>
        <p:spPr>
          <a:xfrm rot="0">
            <a:off x="1028700" y="7659181"/>
            <a:ext cx="7226463" cy="264160"/>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PowerPoint, Canva</a:t>
            </a:r>
          </a:p>
        </p:txBody>
      </p:sp>
      <p:sp>
        <p:nvSpPr>
          <p:cNvPr name="Freeform 29" id="29"/>
          <p:cNvSpPr/>
          <p:nvPr/>
        </p:nvSpPr>
        <p:spPr>
          <a:xfrm flipH="false" flipV="false" rot="0">
            <a:off x="9169320" y="2290947"/>
            <a:ext cx="7617431" cy="5705105"/>
          </a:xfrm>
          <a:custGeom>
            <a:avLst/>
            <a:gdLst/>
            <a:ahLst/>
            <a:cxnLst/>
            <a:rect r="r" b="b" t="t" l="l"/>
            <a:pathLst>
              <a:path h="5705105" w="7617431">
                <a:moveTo>
                  <a:pt x="0" y="0"/>
                </a:moveTo>
                <a:lnTo>
                  <a:pt x="7617432" y="0"/>
                </a:lnTo>
                <a:lnTo>
                  <a:pt x="7617432" y="5705106"/>
                </a:lnTo>
                <a:lnTo>
                  <a:pt x="0" y="5705106"/>
                </a:lnTo>
                <a:lnTo>
                  <a:pt x="0" y="0"/>
                </a:lnTo>
                <a:close/>
              </a:path>
            </a:pathLst>
          </a:custGeom>
          <a:blipFill>
            <a:blip r:embed="rId2"/>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3413255" y="9126921"/>
            <a:ext cx="11602667" cy="0"/>
          </a:xfrm>
          <a:prstGeom prst="line">
            <a:avLst/>
          </a:prstGeom>
          <a:ln cap="flat" w="9525">
            <a:solidFill>
              <a:srgbClr val="5EB090"/>
            </a:solidFill>
            <a:prstDash val="solid"/>
            <a:headEnd type="none" len="sm" w="sm"/>
            <a:tailEnd type="none" len="sm" w="sm"/>
          </a:ln>
        </p:spPr>
      </p:sp>
      <p:grpSp>
        <p:nvGrpSpPr>
          <p:cNvPr name="Group 3" id="3"/>
          <p:cNvGrpSpPr/>
          <p:nvPr/>
        </p:nvGrpSpPr>
        <p:grpSpPr>
          <a:xfrm rot="0">
            <a:off x="16786752" y="8895410"/>
            <a:ext cx="472548" cy="47254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6091937" y="8895410"/>
            <a:ext cx="472548" cy="4725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322"/>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0">
            <a:off x="15400314" y="8895410"/>
            <a:ext cx="472548" cy="4725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CA8"/>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0">
            <a:off x="-1391938" y="-1390848"/>
            <a:ext cx="20420525" cy="1581348"/>
            <a:chOff x="0" y="0"/>
            <a:chExt cx="5378245" cy="416487"/>
          </a:xfrm>
        </p:grpSpPr>
        <p:sp>
          <p:nvSpPr>
            <p:cNvPr name="Freeform 13" id="13"/>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14" id="14"/>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028700" y="2278589"/>
            <a:ext cx="7561964" cy="5729821"/>
          </a:xfrm>
          <a:custGeom>
            <a:avLst/>
            <a:gdLst/>
            <a:ahLst/>
            <a:cxnLst/>
            <a:rect r="r" b="b" t="t" l="l"/>
            <a:pathLst>
              <a:path h="5729821" w="7561964">
                <a:moveTo>
                  <a:pt x="0" y="0"/>
                </a:moveTo>
                <a:lnTo>
                  <a:pt x="7561964" y="0"/>
                </a:lnTo>
                <a:lnTo>
                  <a:pt x="7561964" y="5729822"/>
                </a:lnTo>
                <a:lnTo>
                  <a:pt x="0" y="5729822"/>
                </a:lnTo>
                <a:lnTo>
                  <a:pt x="0" y="0"/>
                </a:lnTo>
                <a:close/>
              </a:path>
            </a:pathLst>
          </a:custGeom>
          <a:blipFill>
            <a:blip r:embed="rId2"/>
            <a:stretch>
              <a:fillRect l="0" t="0" r="0" b="0"/>
            </a:stretch>
          </a:blipFill>
        </p:spPr>
      </p:sp>
      <p:sp>
        <p:nvSpPr>
          <p:cNvPr name="Freeform 16" id="16"/>
          <p:cNvSpPr/>
          <p:nvPr/>
        </p:nvSpPr>
        <p:spPr>
          <a:xfrm flipH="false" flipV="false" rot="0">
            <a:off x="9738942" y="2286661"/>
            <a:ext cx="7520358" cy="5721749"/>
          </a:xfrm>
          <a:custGeom>
            <a:avLst/>
            <a:gdLst/>
            <a:ahLst/>
            <a:cxnLst/>
            <a:rect r="r" b="b" t="t" l="l"/>
            <a:pathLst>
              <a:path h="5721749" w="7520358">
                <a:moveTo>
                  <a:pt x="0" y="0"/>
                </a:moveTo>
                <a:lnTo>
                  <a:pt x="7520358" y="0"/>
                </a:lnTo>
                <a:lnTo>
                  <a:pt x="7520358" y="5721750"/>
                </a:lnTo>
                <a:lnTo>
                  <a:pt x="0" y="5721750"/>
                </a:lnTo>
                <a:lnTo>
                  <a:pt x="0" y="0"/>
                </a:lnTo>
                <a:close/>
              </a:path>
            </a:pathLst>
          </a:custGeom>
          <a:blipFill>
            <a:blip r:embed="rId3"/>
            <a:stretch>
              <a:fillRect l="0" t="0" r="0" b="0"/>
            </a:stretch>
          </a:blipFill>
        </p:spPr>
      </p:sp>
      <p:sp>
        <p:nvSpPr>
          <p:cNvPr name="TextBox 17" id="17"/>
          <p:cNvSpPr txBox="true"/>
          <p:nvPr/>
        </p:nvSpPr>
        <p:spPr>
          <a:xfrm rot="0">
            <a:off x="4259165" y="980878"/>
            <a:ext cx="217427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18" id="18"/>
          <p:cNvSpPr txBox="true"/>
          <p:nvPr/>
        </p:nvSpPr>
        <p:spPr>
          <a:xfrm rot="0">
            <a:off x="2483351" y="962025"/>
            <a:ext cx="1328825"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Education</a:t>
            </a:r>
          </a:p>
        </p:txBody>
      </p:sp>
      <p:sp>
        <p:nvSpPr>
          <p:cNvPr name="TextBox 19" id="19"/>
          <p:cNvSpPr txBox="true"/>
          <p:nvPr/>
        </p:nvSpPr>
        <p:spPr>
          <a:xfrm rot="0">
            <a:off x="1221454" y="980878"/>
            <a:ext cx="814222"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About</a:t>
            </a:r>
          </a:p>
        </p:txBody>
      </p:sp>
      <p:sp>
        <p:nvSpPr>
          <p:cNvPr name="TextBox 20" id="20"/>
          <p:cNvSpPr txBox="true"/>
          <p:nvPr/>
        </p:nvSpPr>
        <p:spPr>
          <a:xfrm rot="0">
            <a:off x="9371681" y="980878"/>
            <a:ext cx="110546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Contact</a:t>
            </a:r>
          </a:p>
        </p:txBody>
      </p:sp>
      <p:sp>
        <p:nvSpPr>
          <p:cNvPr name="TextBox 21" id="21"/>
          <p:cNvSpPr txBox="true"/>
          <p:nvPr/>
        </p:nvSpPr>
        <p:spPr>
          <a:xfrm rot="0">
            <a:off x="1028700" y="1585898"/>
            <a:ext cx="7561964" cy="459656"/>
          </a:xfrm>
          <a:prstGeom prst="rect">
            <a:avLst/>
          </a:prstGeom>
        </p:spPr>
        <p:txBody>
          <a:bodyPr anchor="t" rtlCol="false" tIns="0" lIns="0" bIns="0" rIns="0">
            <a:spAutoFit/>
          </a:bodyPr>
          <a:lstStyle/>
          <a:p>
            <a:pPr algn="l">
              <a:lnSpc>
                <a:spcPts val="3539"/>
              </a:lnSpc>
            </a:pPr>
            <a:r>
              <a:rPr lang="en-US" sz="2528" b="true">
                <a:solidFill>
                  <a:srgbClr val="000000"/>
                </a:solidFill>
                <a:latin typeface="Poppins Bold"/>
                <a:ea typeface="Poppins Bold"/>
                <a:cs typeface="Poppins Bold"/>
                <a:sym typeface="Poppins Bold"/>
              </a:rPr>
              <a:t>Example # 5: Technical Writing</a:t>
            </a:r>
          </a:p>
        </p:txBody>
      </p:sp>
      <p:sp>
        <p:nvSpPr>
          <p:cNvPr name="TextBox 22" id="22"/>
          <p:cNvSpPr txBox="true"/>
          <p:nvPr/>
        </p:nvSpPr>
        <p:spPr>
          <a:xfrm rot="0">
            <a:off x="6880425" y="980878"/>
            <a:ext cx="2043581"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Work Examples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24547" y="962025"/>
            <a:ext cx="2946527" cy="368267"/>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3" id="3"/>
          <p:cNvSpPr txBox="true"/>
          <p:nvPr/>
        </p:nvSpPr>
        <p:spPr>
          <a:xfrm rot="0">
            <a:off x="2447709" y="962025"/>
            <a:ext cx="1637728" cy="368267"/>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Education</a:t>
            </a:r>
          </a:p>
        </p:txBody>
      </p:sp>
      <p:sp>
        <p:nvSpPr>
          <p:cNvPr name="TextBox 4" id="4"/>
          <p:cNvSpPr txBox="true"/>
          <p:nvPr/>
        </p:nvSpPr>
        <p:spPr>
          <a:xfrm rot="0">
            <a:off x="1033961" y="962025"/>
            <a:ext cx="1821387"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About</a:t>
            </a:r>
          </a:p>
        </p:txBody>
      </p:sp>
      <p:sp>
        <p:nvSpPr>
          <p:cNvPr name="TextBox 5" id="5"/>
          <p:cNvSpPr txBox="true"/>
          <p:nvPr/>
        </p:nvSpPr>
        <p:spPr>
          <a:xfrm rot="0">
            <a:off x="7024428" y="962025"/>
            <a:ext cx="1600377" cy="368267"/>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Contact</a:t>
            </a:r>
          </a:p>
        </p:txBody>
      </p:sp>
      <p:grpSp>
        <p:nvGrpSpPr>
          <p:cNvPr name="Group 6" id="6"/>
          <p:cNvGrpSpPr/>
          <p:nvPr/>
        </p:nvGrpSpPr>
        <p:grpSpPr>
          <a:xfrm rot="0">
            <a:off x="-1401786" y="3292223"/>
            <a:ext cx="10026590" cy="3699348"/>
            <a:chOff x="0" y="0"/>
            <a:chExt cx="2640748" cy="974314"/>
          </a:xfrm>
        </p:grpSpPr>
        <p:sp>
          <p:nvSpPr>
            <p:cNvPr name="Freeform 7" id="7"/>
            <p:cNvSpPr/>
            <p:nvPr/>
          </p:nvSpPr>
          <p:spPr>
            <a:xfrm flipH="false" flipV="false" rot="0">
              <a:off x="0" y="0"/>
              <a:ext cx="2640748" cy="974314"/>
            </a:xfrm>
            <a:custGeom>
              <a:avLst/>
              <a:gdLst/>
              <a:ahLst/>
              <a:cxnLst/>
              <a:rect r="r" b="b" t="t" l="l"/>
              <a:pathLst>
                <a:path h="974314" w="2640748">
                  <a:moveTo>
                    <a:pt x="39379" y="0"/>
                  </a:moveTo>
                  <a:lnTo>
                    <a:pt x="2601369" y="0"/>
                  </a:lnTo>
                  <a:cubicBezTo>
                    <a:pt x="2623117" y="0"/>
                    <a:pt x="2640748" y="17631"/>
                    <a:pt x="2640748" y="39379"/>
                  </a:cubicBezTo>
                  <a:lnTo>
                    <a:pt x="2640748" y="934935"/>
                  </a:lnTo>
                  <a:cubicBezTo>
                    <a:pt x="2640748" y="945379"/>
                    <a:pt x="2636599" y="955395"/>
                    <a:pt x="2629214" y="962780"/>
                  </a:cubicBezTo>
                  <a:cubicBezTo>
                    <a:pt x="2621829" y="970165"/>
                    <a:pt x="2611813" y="974314"/>
                    <a:pt x="2601369" y="974314"/>
                  </a:cubicBezTo>
                  <a:lnTo>
                    <a:pt x="39379" y="974314"/>
                  </a:lnTo>
                  <a:cubicBezTo>
                    <a:pt x="28935" y="974314"/>
                    <a:pt x="18919" y="970165"/>
                    <a:pt x="11534" y="962780"/>
                  </a:cubicBezTo>
                  <a:cubicBezTo>
                    <a:pt x="4149" y="955395"/>
                    <a:pt x="0" y="945379"/>
                    <a:pt x="0" y="934935"/>
                  </a:cubicBezTo>
                  <a:lnTo>
                    <a:pt x="0" y="39379"/>
                  </a:lnTo>
                  <a:cubicBezTo>
                    <a:pt x="0" y="28935"/>
                    <a:pt x="4149" y="18919"/>
                    <a:pt x="11534" y="11534"/>
                  </a:cubicBezTo>
                  <a:cubicBezTo>
                    <a:pt x="18919" y="4149"/>
                    <a:pt x="28935" y="0"/>
                    <a:pt x="39379" y="0"/>
                  </a:cubicBezTo>
                  <a:close/>
                </a:path>
              </a:pathLst>
            </a:custGeom>
            <a:solidFill>
              <a:srgbClr val="3C6CA8"/>
            </a:solidFill>
          </p:spPr>
        </p:sp>
        <p:sp>
          <p:nvSpPr>
            <p:cNvPr name="TextBox 8" id="8"/>
            <p:cNvSpPr txBox="true"/>
            <p:nvPr/>
          </p:nvSpPr>
          <p:spPr>
            <a:xfrm>
              <a:off x="0" y="-38100"/>
              <a:ext cx="2640748" cy="1012414"/>
            </a:xfrm>
            <a:prstGeom prst="rect">
              <a:avLst/>
            </a:prstGeom>
          </p:spPr>
          <p:txBody>
            <a:bodyPr anchor="ctr" rtlCol="false" tIns="50800" lIns="50800" bIns="50800" rIns="50800"/>
            <a:lstStyle/>
            <a:p>
              <a:pPr algn="ctr">
                <a:lnSpc>
                  <a:spcPts val="2800"/>
                </a:lnSpc>
              </a:pPr>
            </a:p>
          </p:txBody>
        </p:sp>
      </p:grpSp>
      <p:sp>
        <p:nvSpPr>
          <p:cNvPr name="TextBox 9" id="9"/>
          <p:cNvSpPr txBox="true"/>
          <p:nvPr/>
        </p:nvSpPr>
        <p:spPr>
          <a:xfrm rot="0">
            <a:off x="1033961" y="3822449"/>
            <a:ext cx="8837094" cy="2851652"/>
          </a:xfrm>
          <a:prstGeom prst="rect">
            <a:avLst/>
          </a:prstGeom>
        </p:spPr>
        <p:txBody>
          <a:bodyPr anchor="t" rtlCol="false" tIns="0" lIns="0" bIns="0" rIns="0">
            <a:spAutoFit/>
          </a:bodyPr>
          <a:lstStyle/>
          <a:p>
            <a:pPr algn="l">
              <a:lnSpc>
                <a:spcPts val="11019"/>
              </a:lnSpc>
            </a:pPr>
            <a:r>
              <a:rPr lang="en-US" sz="11019" spc="242">
                <a:solidFill>
                  <a:srgbClr val="FFFFFF"/>
                </a:solidFill>
                <a:latin typeface="Hammersmith One"/>
                <a:ea typeface="Hammersmith One"/>
                <a:cs typeface="Hammersmith One"/>
                <a:sym typeface="Hammersmith One"/>
              </a:rPr>
              <a:t>LET'S CONNECT</a:t>
            </a:r>
          </a:p>
        </p:txBody>
      </p:sp>
      <p:sp>
        <p:nvSpPr>
          <p:cNvPr name="Freeform 10" id="10"/>
          <p:cNvSpPr/>
          <p:nvPr/>
        </p:nvSpPr>
        <p:spPr>
          <a:xfrm flipH="false" flipV="false" rot="0">
            <a:off x="10303144" y="3303551"/>
            <a:ext cx="727879" cy="618697"/>
          </a:xfrm>
          <a:custGeom>
            <a:avLst/>
            <a:gdLst/>
            <a:ahLst/>
            <a:cxnLst/>
            <a:rect r="r" b="b" t="t" l="l"/>
            <a:pathLst>
              <a:path h="618697" w="727879">
                <a:moveTo>
                  <a:pt x="0" y="0"/>
                </a:moveTo>
                <a:lnTo>
                  <a:pt x="727878" y="0"/>
                </a:lnTo>
                <a:lnTo>
                  <a:pt x="727878" y="618697"/>
                </a:lnTo>
                <a:lnTo>
                  <a:pt x="0" y="6186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0361810" y="4627212"/>
            <a:ext cx="669212" cy="514685"/>
          </a:xfrm>
          <a:custGeom>
            <a:avLst/>
            <a:gdLst/>
            <a:ahLst/>
            <a:cxnLst/>
            <a:rect r="r" b="b" t="t" l="l"/>
            <a:pathLst>
              <a:path h="514685" w="669212">
                <a:moveTo>
                  <a:pt x="0" y="0"/>
                </a:moveTo>
                <a:lnTo>
                  <a:pt x="669212" y="0"/>
                </a:lnTo>
                <a:lnTo>
                  <a:pt x="669212" y="514685"/>
                </a:lnTo>
                <a:lnTo>
                  <a:pt x="0" y="5146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1437077" y="4941705"/>
            <a:ext cx="4399747" cy="342723"/>
          </a:xfrm>
          <a:prstGeom prst="rect">
            <a:avLst/>
          </a:prstGeom>
        </p:spPr>
        <p:txBody>
          <a:bodyPr anchor="t" rtlCol="false" tIns="0" lIns="0" bIns="0" rIns="0">
            <a:spAutoFit/>
          </a:bodyPr>
          <a:lstStyle/>
          <a:p>
            <a:pPr algn="l">
              <a:lnSpc>
                <a:spcPts val="2634"/>
              </a:lnSpc>
            </a:pPr>
            <a:r>
              <a:rPr lang="en-US" sz="1881">
                <a:solidFill>
                  <a:srgbClr val="000000"/>
                </a:solidFill>
                <a:latin typeface="Poppins"/>
                <a:ea typeface="Poppins"/>
                <a:cs typeface="Poppins"/>
                <a:sym typeface="Poppins"/>
              </a:rPr>
              <a:t>Jeapickering AT Gmail.com</a:t>
            </a:r>
          </a:p>
        </p:txBody>
      </p:sp>
      <p:sp>
        <p:nvSpPr>
          <p:cNvPr name="Freeform 13" id="13"/>
          <p:cNvSpPr/>
          <p:nvPr/>
        </p:nvSpPr>
        <p:spPr>
          <a:xfrm flipH="false" flipV="false" rot="0">
            <a:off x="10303144" y="5678698"/>
            <a:ext cx="727879" cy="727879"/>
          </a:xfrm>
          <a:custGeom>
            <a:avLst/>
            <a:gdLst/>
            <a:ahLst/>
            <a:cxnLst/>
            <a:rect r="r" b="b" t="t" l="l"/>
            <a:pathLst>
              <a:path h="727879" w="727879">
                <a:moveTo>
                  <a:pt x="0" y="0"/>
                </a:moveTo>
                <a:lnTo>
                  <a:pt x="727878" y="0"/>
                </a:lnTo>
                <a:lnTo>
                  <a:pt x="727878" y="727878"/>
                </a:lnTo>
                <a:lnTo>
                  <a:pt x="0" y="72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11459647" y="3344988"/>
            <a:ext cx="2407325" cy="459623"/>
          </a:xfrm>
          <a:prstGeom prst="rect">
            <a:avLst/>
          </a:prstGeom>
        </p:spPr>
        <p:txBody>
          <a:bodyPr anchor="t" rtlCol="false" tIns="0" lIns="0" bIns="0" rIns="0">
            <a:spAutoFit/>
          </a:bodyPr>
          <a:lstStyle/>
          <a:p>
            <a:pPr algn="l">
              <a:lnSpc>
                <a:spcPts val="3539"/>
              </a:lnSpc>
            </a:pPr>
            <a:r>
              <a:rPr lang="en-US" sz="2528" b="true">
                <a:solidFill>
                  <a:srgbClr val="5EB090"/>
                </a:solidFill>
                <a:latin typeface="Poppins Bold"/>
                <a:ea typeface="Poppins Bold"/>
                <a:cs typeface="Poppins Bold"/>
                <a:sym typeface="Poppins Bold"/>
              </a:rPr>
              <a:t>Address</a:t>
            </a:r>
          </a:p>
        </p:txBody>
      </p:sp>
      <p:sp>
        <p:nvSpPr>
          <p:cNvPr name="TextBox 15" id="15"/>
          <p:cNvSpPr txBox="true"/>
          <p:nvPr/>
        </p:nvSpPr>
        <p:spPr>
          <a:xfrm rot="0">
            <a:off x="11492583" y="3865098"/>
            <a:ext cx="4393151" cy="342723"/>
          </a:xfrm>
          <a:prstGeom prst="rect">
            <a:avLst/>
          </a:prstGeom>
        </p:spPr>
        <p:txBody>
          <a:bodyPr anchor="t" rtlCol="false" tIns="0" lIns="0" bIns="0" rIns="0">
            <a:spAutoFit/>
          </a:bodyPr>
          <a:lstStyle/>
          <a:p>
            <a:pPr algn="l">
              <a:lnSpc>
                <a:spcPts val="2634"/>
              </a:lnSpc>
            </a:pPr>
            <a:r>
              <a:rPr lang="en-US" sz="1881">
                <a:solidFill>
                  <a:srgbClr val="000000"/>
                </a:solidFill>
                <a:latin typeface="Poppins"/>
                <a:ea typeface="Poppins"/>
                <a:cs typeface="Poppins"/>
                <a:sym typeface="Poppins"/>
              </a:rPr>
              <a:t>Glen Rock, PA USA</a:t>
            </a:r>
          </a:p>
        </p:txBody>
      </p:sp>
      <p:sp>
        <p:nvSpPr>
          <p:cNvPr name="TextBox 16" id="16"/>
          <p:cNvSpPr txBox="true"/>
          <p:nvPr/>
        </p:nvSpPr>
        <p:spPr>
          <a:xfrm rot="0">
            <a:off x="11437077" y="4424932"/>
            <a:ext cx="2407325" cy="459623"/>
          </a:xfrm>
          <a:prstGeom prst="rect">
            <a:avLst/>
          </a:prstGeom>
        </p:spPr>
        <p:txBody>
          <a:bodyPr anchor="t" rtlCol="false" tIns="0" lIns="0" bIns="0" rIns="0">
            <a:spAutoFit/>
          </a:bodyPr>
          <a:lstStyle/>
          <a:p>
            <a:pPr algn="l">
              <a:lnSpc>
                <a:spcPts val="3539"/>
              </a:lnSpc>
            </a:pPr>
            <a:r>
              <a:rPr lang="en-US" sz="2528" b="true">
                <a:solidFill>
                  <a:srgbClr val="B78FD6"/>
                </a:solidFill>
                <a:latin typeface="Poppins Bold"/>
                <a:ea typeface="Poppins Bold"/>
                <a:cs typeface="Poppins Bold"/>
                <a:sym typeface="Poppins Bold"/>
              </a:rPr>
              <a:t>Mail</a:t>
            </a:r>
          </a:p>
        </p:txBody>
      </p:sp>
      <p:sp>
        <p:nvSpPr>
          <p:cNvPr name="TextBox 17" id="17"/>
          <p:cNvSpPr txBox="true"/>
          <p:nvPr/>
        </p:nvSpPr>
        <p:spPr>
          <a:xfrm rot="0">
            <a:off x="11459647" y="5602498"/>
            <a:ext cx="3145834" cy="459656"/>
          </a:xfrm>
          <a:prstGeom prst="rect">
            <a:avLst/>
          </a:prstGeom>
        </p:spPr>
        <p:txBody>
          <a:bodyPr anchor="t" rtlCol="false" tIns="0" lIns="0" bIns="0" rIns="0">
            <a:spAutoFit/>
          </a:bodyPr>
          <a:lstStyle/>
          <a:p>
            <a:pPr algn="l">
              <a:lnSpc>
                <a:spcPts val="3539"/>
              </a:lnSpc>
            </a:pPr>
            <a:r>
              <a:rPr lang="en-US" sz="2528" b="true">
                <a:solidFill>
                  <a:srgbClr val="3C6CA8"/>
                </a:solidFill>
                <a:latin typeface="Poppins Bold"/>
                <a:ea typeface="Poppins Bold"/>
                <a:cs typeface="Poppins Bold"/>
                <a:sym typeface="Poppins Bold"/>
              </a:rPr>
              <a:t>Web Address</a:t>
            </a:r>
          </a:p>
        </p:txBody>
      </p:sp>
      <p:sp>
        <p:nvSpPr>
          <p:cNvPr name="TextBox 18" id="18"/>
          <p:cNvSpPr txBox="true"/>
          <p:nvPr/>
        </p:nvSpPr>
        <p:spPr>
          <a:xfrm rot="0">
            <a:off x="11492583" y="6119303"/>
            <a:ext cx="4035808" cy="342723"/>
          </a:xfrm>
          <a:prstGeom prst="rect">
            <a:avLst/>
          </a:prstGeom>
        </p:spPr>
        <p:txBody>
          <a:bodyPr anchor="t" rtlCol="false" tIns="0" lIns="0" bIns="0" rIns="0">
            <a:spAutoFit/>
          </a:bodyPr>
          <a:lstStyle/>
          <a:p>
            <a:pPr algn="l">
              <a:lnSpc>
                <a:spcPts val="2634"/>
              </a:lnSpc>
            </a:pPr>
            <a:r>
              <a:rPr lang="en-US" sz="1881">
                <a:solidFill>
                  <a:srgbClr val="000000"/>
                </a:solidFill>
                <a:latin typeface="Poppins"/>
                <a:ea typeface="Poppins"/>
                <a:cs typeface="Poppins"/>
                <a:sym typeface="Poppins"/>
              </a:rPr>
              <a:t>www.jpinstructionaldesign.com</a:t>
            </a:r>
          </a:p>
        </p:txBody>
      </p:sp>
      <p:sp>
        <p:nvSpPr>
          <p:cNvPr name="AutoShape 19" id="19"/>
          <p:cNvSpPr/>
          <p:nvPr/>
        </p:nvSpPr>
        <p:spPr>
          <a:xfrm rot="0">
            <a:off x="3413255" y="9126921"/>
            <a:ext cx="11602667" cy="0"/>
          </a:xfrm>
          <a:prstGeom prst="line">
            <a:avLst/>
          </a:prstGeom>
          <a:ln cap="flat" w="9525">
            <a:solidFill>
              <a:srgbClr val="5EB090"/>
            </a:solidFill>
            <a:prstDash val="solid"/>
            <a:headEnd type="none" len="sm" w="sm"/>
            <a:tailEnd type="none" len="sm" w="sm"/>
          </a:ln>
        </p:spPr>
      </p:sp>
      <p:grpSp>
        <p:nvGrpSpPr>
          <p:cNvPr name="Group 20" id="20"/>
          <p:cNvGrpSpPr/>
          <p:nvPr/>
        </p:nvGrpSpPr>
        <p:grpSpPr>
          <a:xfrm rot="0">
            <a:off x="16786752" y="8895410"/>
            <a:ext cx="472548" cy="472548"/>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23" id="23"/>
          <p:cNvGrpSpPr/>
          <p:nvPr/>
        </p:nvGrpSpPr>
        <p:grpSpPr>
          <a:xfrm rot="0">
            <a:off x="16091937" y="8895410"/>
            <a:ext cx="472548" cy="472548"/>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322"/>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26" id="26"/>
          <p:cNvGrpSpPr/>
          <p:nvPr/>
        </p:nvGrpSpPr>
        <p:grpSpPr>
          <a:xfrm rot="0">
            <a:off x="15400314" y="8895410"/>
            <a:ext cx="472548" cy="472548"/>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CA8"/>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29" id="29"/>
          <p:cNvGrpSpPr/>
          <p:nvPr/>
        </p:nvGrpSpPr>
        <p:grpSpPr>
          <a:xfrm rot="0">
            <a:off x="-1391938" y="-1390848"/>
            <a:ext cx="20420525" cy="1581348"/>
            <a:chOff x="0" y="0"/>
            <a:chExt cx="5378245" cy="416487"/>
          </a:xfrm>
        </p:grpSpPr>
        <p:sp>
          <p:nvSpPr>
            <p:cNvPr name="Freeform 30" id="30"/>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31" id="31"/>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91938" y="-1390848"/>
            <a:ext cx="20420525" cy="1581348"/>
            <a:chOff x="0" y="0"/>
            <a:chExt cx="5378245" cy="416487"/>
          </a:xfrm>
        </p:grpSpPr>
        <p:sp>
          <p:nvSpPr>
            <p:cNvPr name="Freeform 3" id="3"/>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4" id="4"/>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9853530" y="0"/>
            <a:ext cx="1730104" cy="10287000"/>
            <a:chOff x="0" y="0"/>
            <a:chExt cx="455665" cy="2709333"/>
          </a:xfrm>
        </p:grpSpPr>
        <p:sp>
          <p:nvSpPr>
            <p:cNvPr name="Freeform 6" id="6"/>
            <p:cNvSpPr/>
            <p:nvPr/>
          </p:nvSpPr>
          <p:spPr>
            <a:xfrm flipH="false" flipV="false" rot="0">
              <a:off x="0" y="0"/>
              <a:ext cx="455665" cy="2709333"/>
            </a:xfrm>
            <a:custGeom>
              <a:avLst/>
              <a:gdLst/>
              <a:ahLst/>
              <a:cxnLst/>
              <a:rect r="r" b="b" t="t" l="l"/>
              <a:pathLst>
                <a:path h="2709333" w="455665">
                  <a:moveTo>
                    <a:pt x="0" y="0"/>
                  </a:moveTo>
                  <a:lnTo>
                    <a:pt x="455665" y="0"/>
                  </a:lnTo>
                  <a:lnTo>
                    <a:pt x="455665" y="2709333"/>
                  </a:lnTo>
                  <a:lnTo>
                    <a:pt x="0" y="2709333"/>
                  </a:lnTo>
                  <a:close/>
                </a:path>
              </a:pathLst>
            </a:custGeom>
            <a:solidFill>
              <a:srgbClr val="3C6CA8"/>
            </a:solidFill>
          </p:spPr>
        </p:sp>
        <p:sp>
          <p:nvSpPr>
            <p:cNvPr name="TextBox 7" id="7"/>
            <p:cNvSpPr txBox="true"/>
            <p:nvPr/>
          </p:nvSpPr>
          <p:spPr>
            <a:xfrm>
              <a:off x="0" y="-38100"/>
              <a:ext cx="455665" cy="2747433"/>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1322441" y="0"/>
            <a:ext cx="6965559" cy="10287000"/>
            <a:chOff x="0" y="0"/>
            <a:chExt cx="9287413" cy="13716000"/>
          </a:xfrm>
        </p:grpSpPr>
        <p:pic>
          <p:nvPicPr>
            <p:cNvPr name="Picture 9" id="9"/>
            <p:cNvPicPr>
              <a:picLocks noChangeAspect="true"/>
            </p:cNvPicPr>
            <p:nvPr/>
          </p:nvPicPr>
          <p:blipFill>
            <a:blip r:embed="rId2"/>
            <a:srcRect l="14996" t="0" r="14996" b="0"/>
            <a:stretch>
              <a:fillRect/>
            </a:stretch>
          </p:blipFill>
          <p:spPr>
            <a:xfrm flipH="false" flipV="false">
              <a:off x="0" y="0"/>
              <a:ext cx="9287413" cy="13716000"/>
            </a:xfrm>
            <a:prstGeom prst="rect">
              <a:avLst/>
            </a:prstGeom>
          </p:spPr>
        </p:pic>
      </p:grpSp>
      <p:grpSp>
        <p:nvGrpSpPr>
          <p:cNvPr name="Group 10" id="10"/>
          <p:cNvGrpSpPr/>
          <p:nvPr/>
        </p:nvGrpSpPr>
        <p:grpSpPr>
          <a:xfrm rot="0">
            <a:off x="-361895" y="2479841"/>
            <a:ext cx="8582337" cy="1864908"/>
            <a:chOff x="0" y="0"/>
            <a:chExt cx="2260369" cy="491169"/>
          </a:xfrm>
        </p:grpSpPr>
        <p:sp>
          <p:nvSpPr>
            <p:cNvPr name="Freeform 11" id="11"/>
            <p:cNvSpPr/>
            <p:nvPr/>
          </p:nvSpPr>
          <p:spPr>
            <a:xfrm flipH="false" flipV="false" rot="0">
              <a:off x="0" y="0"/>
              <a:ext cx="2260369" cy="491169"/>
            </a:xfrm>
            <a:custGeom>
              <a:avLst/>
              <a:gdLst/>
              <a:ahLst/>
              <a:cxnLst/>
              <a:rect r="r" b="b" t="t" l="l"/>
              <a:pathLst>
                <a:path h="491169" w="2260369">
                  <a:moveTo>
                    <a:pt x="46006" y="0"/>
                  </a:moveTo>
                  <a:lnTo>
                    <a:pt x="2214363" y="0"/>
                  </a:lnTo>
                  <a:cubicBezTo>
                    <a:pt x="2226564" y="0"/>
                    <a:pt x="2238266" y="4847"/>
                    <a:pt x="2246894" y="13475"/>
                  </a:cubicBezTo>
                  <a:cubicBezTo>
                    <a:pt x="2255522" y="22103"/>
                    <a:pt x="2260369" y="33804"/>
                    <a:pt x="2260369" y="46006"/>
                  </a:cubicBezTo>
                  <a:lnTo>
                    <a:pt x="2260369" y="445163"/>
                  </a:lnTo>
                  <a:cubicBezTo>
                    <a:pt x="2260369" y="457365"/>
                    <a:pt x="2255522" y="469067"/>
                    <a:pt x="2246894" y="477694"/>
                  </a:cubicBezTo>
                  <a:cubicBezTo>
                    <a:pt x="2238266" y="486322"/>
                    <a:pt x="2226564" y="491169"/>
                    <a:pt x="2214363" y="491169"/>
                  </a:cubicBezTo>
                  <a:lnTo>
                    <a:pt x="46006" y="491169"/>
                  </a:lnTo>
                  <a:cubicBezTo>
                    <a:pt x="33804" y="491169"/>
                    <a:pt x="22103" y="486322"/>
                    <a:pt x="13475" y="477694"/>
                  </a:cubicBezTo>
                  <a:cubicBezTo>
                    <a:pt x="4847" y="469067"/>
                    <a:pt x="0" y="457365"/>
                    <a:pt x="0" y="445163"/>
                  </a:cubicBezTo>
                  <a:lnTo>
                    <a:pt x="0" y="46006"/>
                  </a:lnTo>
                  <a:cubicBezTo>
                    <a:pt x="0" y="33804"/>
                    <a:pt x="4847" y="22103"/>
                    <a:pt x="13475" y="13475"/>
                  </a:cubicBezTo>
                  <a:cubicBezTo>
                    <a:pt x="22103" y="4847"/>
                    <a:pt x="33804" y="0"/>
                    <a:pt x="46006" y="0"/>
                  </a:cubicBezTo>
                  <a:close/>
                </a:path>
              </a:pathLst>
            </a:custGeom>
            <a:solidFill>
              <a:srgbClr val="3C6CA8"/>
            </a:solidFill>
          </p:spPr>
        </p:sp>
        <p:sp>
          <p:nvSpPr>
            <p:cNvPr name="TextBox 12" id="12"/>
            <p:cNvSpPr txBox="true"/>
            <p:nvPr/>
          </p:nvSpPr>
          <p:spPr>
            <a:xfrm>
              <a:off x="0" y="-38100"/>
              <a:ext cx="2260369" cy="529269"/>
            </a:xfrm>
            <a:prstGeom prst="rect">
              <a:avLst/>
            </a:prstGeom>
          </p:spPr>
          <p:txBody>
            <a:bodyPr anchor="ctr" rtlCol="false" tIns="50800" lIns="50800" bIns="50800" rIns="50800"/>
            <a:lstStyle/>
            <a:p>
              <a:pPr algn="ctr">
                <a:lnSpc>
                  <a:spcPts val="2800"/>
                </a:lnSpc>
              </a:pPr>
            </a:p>
          </p:txBody>
        </p:sp>
      </p:grpSp>
      <p:sp>
        <p:nvSpPr>
          <p:cNvPr name="TextBox 13" id="13"/>
          <p:cNvSpPr txBox="true"/>
          <p:nvPr/>
        </p:nvSpPr>
        <p:spPr>
          <a:xfrm rot="0">
            <a:off x="3363347" y="961992"/>
            <a:ext cx="2194887"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14" id="14"/>
          <p:cNvSpPr txBox="true"/>
          <p:nvPr/>
        </p:nvSpPr>
        <p:spPr>
          <a:xfrm rot="0">
            <a:off x="1579908" y="962025"/>
            <a:ext cx="1297210"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Education</a:t>
            </a:r>
          </a:p>
        </p:txBody>
      </p:sp>
      <p:sp>
        <p:nvSpPr>
          <p:cNvPr name="TextBox 15" id="15"/>
          <p:cNvSpPr txBox="true"/>
          <p:nvPr/>
        </p:nvSpPr>
        <p:spPr>
          <a:xfrm rot="0">
            <a:off x="231404" y="962025"/>
            <a:ext cx="1821387" cy="368300"/>
          </a:xfrm>
          <a:prstGeom prst="rect">
            <a:avLst/>
          </a:prstGeom>
        </p:spPr>
        <p:txBody>
          <a:bodyPr anchor="t" rtlCol="false" tIns="0" lIns="0" bIns="0" rIns="0">
            <a:spAutoFit/>
          </a:bodyPr>
          <a:lstStyle/>
          <a:p>
            <a:pPr algn="l">
              <a:lnSpc>
                <a:spcPts val="2800"/>
              </a:lnSpc>
            </a:pPr>
            <a:r>
              <a:rPr lang="en-US" sz="2000" b="true">
                <a:solidFill>
                  <a:srgbClr val="000000"/>
                </a:solidFill>
                <a:latin typeface="Poppins Bold"/>
                <a:ea typeface="Poppins Bold"/>
                <a:cs typeface="Poppins Bold"/>
                <a:sym typeface="Poppins Bold"/>
              </a:rPr>
              <a:t>About</a:t>
            </a:r>
          </a:p>
        </p:txBody>
      </p:sp>
      <p:sp>
        <p:nvSpPr>
          <p:cNvPr name="TextBox 16" id="16"/>
          <p:cNvSpPr txBox="true"/>
          <p:nvPr/>
        </p:nvSpPr>
        <p:spPr>
          <a:xfrm rot="0">
            <a:off x="6044464" y="962058"/>
            <a:ext cx="199743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Examples</a:t>
            </a:r>
          </a:p>
        </p:txBody>
      </p:sp>
      <p:sp>
        <p:nvSpPr>
          <p:cNvPr name="TextBox 17" id="17"/>
          <p:cNvSpPr txBox="true"/>
          <p:nvPr/>
        </p:nvSpPr>
        <p:spPr>
          <a:xfrm rot="5400000">
            <a:off x="5387335" y="4788471"/>
            <a:ext cx="10287000" cy="710058"/>
          </a:xfrm>
          <a:prstGeom prst="rect">
            <a:avLst/>
          </a:prstGeom>
        </p:spPr>
        <p:txBody>
          <a:bodyPr anchor="t" rtlCol="false" tIns="0" lIns="0" bIns="0" rIns="0">
            <a:spAutoFit/>
          </a:bodyPr>
          <a:lstStyle/>
          <a:p>
            <a:pPr algn="ctr">
              <a:lnSpc>
                <a:spcPts val="5455"/>
              </a:lnSpc>
            </a:pPr>
            <a:r>
              <a:rPr lang="en-US" sz="5455" spc="763">
                <a:solidFill>
                  <a:srgbClr val="FFFFFF"/>
                </a:solidFill>
                <a:latin typeface="Hammersmith One"/>
                <a:ea typeface="Hammersmith One"/>
                <a:cs typeface="Hammersmith One"/>
                <a:sym typeface="Hammersmith One"/>
              </a:rPr>
              <a:t>JOYCE PICERKING</a:t>
            </a:r>
          </a:p>
        </p:txBody>
      </p:sp>
      <p:sp>
        <p:nvSpPr>
          <p:cNvPr name="TextBox 18" id="18"/>
          <p:cNvSpPr txBox="true"/>
          <p:nvPr/>
        </p:nvSpPr>
        <p:spPr>
          <a:xfrm rot="0">
            <a:off x="1028700" y="2891626"/>
            <a:ext cx="8000821" cy="1212790"/>
          </a:xfrm>
          <a:prstGeom prst="rect">
            <a:avLst/>
          </a:prstGeom>
        </p:spPr>
        <p:txBody>
          <a:bodyPr anchor="t" rtlCol="false" tIns="0" lIns="0" bIns="0" rIns="0">
            <a:spAutoFit/>
          </a:bodyPr>
          <a:lstStyle/>
          <a:p>
            <a:pPr algn="l">
              <a:lnSpc>
                <a:spcPts val="9122"/>
              </a:lnSpc>
            </a:pPr>
            <a:r>
              <a:rPr lang="en-US" sz="9122" spc="200">
                <a:solidFill>
                  <a:srgbClr val="FFFFFF"/>
                </a:solidFill>
                <a:latin typeface="Hammersmith One"/>
                <a:ea typeface="Hammersmith One"/>
                <a:cs typeface="Hammersmith One"/>
                <a:sym typeface="Hammersmith One"/>
              </a:rPr>
              <a:t>ABOUT ME</a:t>
            </a:r>
          </a:p>
        </p:txBody>
      </p:sp>
      <p:sp>
        <p:nvSpPr>
          <p:cNvPr name="TextBox 19" id="19"/>
          <p:cNvSpPr txBox="true"/>
          <p:nvPr/>
        </p:nvSpPr>
        <p:spPr>
          <a:xfrm rot="0">
            <a:off x="1033961" y="4829632"/>
            <a:ext cx="8267120" cy="4407535"/>
          </a:xfrm>
          <a:prstGeom prst="rect">
            <a:avLst/>
          </a:prstGeom>
        </p:spPr>
        <p:txBody>
          <a:bodyPr anchor="t" rtlCol="false" tIns="0" lIns="0" bIns="0" rIns="0">
            <a:spAutoFit/>
          </a:bodyPr>
          <a:lstStyle/>
          <a:p>
            <a:pPr algn="l">
              <a:lnSpc>
                <a:spcPts val="2239"/>
              </a:lnSpc>
            </a:pPr>
            <a:r>
              <a:rPr lang="en-US" sz="1599" spc="39">
                <a:solidFill>
                  <a:srgbClr val="000000"/>
                </a:solidFill>
                <a:latin typeface="Open Sans 2"/>
                <a:ea typeface="Open Sans 2"/>
                <a:cs typeface="Open Sans 2"/>
                <a:sym typeface="Open Sans 2"/>
              </a:rPr>
              <a:t>I am an accomplished Learning and Development Professional with over four years of experience in designing and implementing effective training programs. With a strong background in instructional design, I have successfully developed engaging e-learning courses and technical documentation that enhance compliance and operational efficiency across diverse organizations. Proficient in managing Learning Management Systems (LMS) like Cornerstone and Alchemy.</a:t>
            </a:r>
          </a:p>
          <a:p>
            <a:pPr algn="l">
              <a:lnSpc>
                <a:spcPts val="2239"/>
              </a:lnSpc>
            </a:pPr>
          </a:p>
          <a:p>
            <a:pPr algn="l">
              <a:lnSpc>
                <a:spcPts val="2239"/>
              </a:lnSpc>
            </a:pPr>
            <a:r>
              <a:rPr lang="en-US" sz="1599" spc="39">
                <a:solidFill>
                  <a:srgbClr val="000000"/>
                </a:solidFill>
                <a:latin typeface="Open Sans 2"/>
                <a:ea typeface="Open Sans 2"/>
                <a:cs typeface="Open Sans 2"/>
                <a:sym typeface="Open Sans 2"/>
              </a:rPr>
              <a:t>In addition to technical expertise, I excel in collaborating with subject matter experts to create tailored training solutions that meet the specific needs of various departments. My experience spans roles as a Training and Safety Specialist, Plant Training Coordinator, and Technical Writer, where I have demonstrated a commitment to continuous improvement and employee development. With a Master’s degree in Learning Experience Design and Technology, along with several relevant certifications, I am dedicated to leveraging advanced instructional strategies and technologies to foster a culture of learning and growth within organizations.</a:t>
            </a:r>
          </a:p>
        </p:txBody>
      </p:sp>
      <p:sp>
        <p:nvSpPr>
          <p:cNvPr name="TextBox 20" id="20"/>
          <p:cNvSpPr txBox="true"/>
          <p:nvPr/>
        </p:nvSpPr>
        <p:spPr>
          <a:xfrm rot="0">
            <a:off x="8527670" y="961992"/>
            <a:ext cx="1600377" cy="368267"/>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Contact</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324547" y="962025"/>
            <a:ext cx="2177762"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3" id="3"/>
          <p:cNvSpPr txBox="true"/>
          <p:nvPr/>
        </p:nvSpPr>
        <p:spPr>
          <a:xfrm rot="0">
            <a:off x="2447709" y="962025"/>
            <a:ext cx="1384185"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Education</a:t>
            </a:r>
          </a:p>
        </p:txBody>
      </p:sp>
      <p:sp>
        <p:nvSpPr>
          <p:cNvPr name="TextBox 4" id="4"/>
          <p:cNvSpPr txBox="true"/>
          <p:nvPr/>
        </p:nvSpPr>
        <p:spPr>
          <a:xfrm rot="0">
            <a:off x="1033961" y="962025"/>
            <a:ext cx="1821387" cy="368300"/>
          </a:xfrm>
          <a:prstGeom prst="rect">
            <a:avLst/>
          </a:prstGeom>
        </p:spPr>
        <p:txBody>
          <a:bodyPr anchor="t" rtlCol="false" tIns="0" lIns="0" bIns="0" rIns="0">
            <a:spAutoFit/>
          </a:bodyPr>
          <a:lstStyle/>
          <a:p>
            <a:pPr algn="l">
              <a:lnSpc>
                <a:spcPts val="2800"/>
              </a:lnSpc>
            </a:pPr>
            <a:r>
              <a:rPr lang="en-US" sz="2000">
                <a:solidFill>
                  <a:srgbClr val="000000"/>
                </a:solidFill>
                <a:latin typeface="Poppins"/>
                <a:ea typeface="Poppins"/>
                <a:cs typeface="Poppins"/>
                <a:sym typeface="Poppins"/>
              </a:rPr>
              <a:t>About</a:t>
            </a:r>
          </a:p>
        </p:txBody>
      </p:sp>
      <p:sp>
        <p:nvSpPr>
          <p:cNvPr name="TextBox 5" id="5"/>
          <p:cNvSpPr txBox="true"/>
          <p:nvPr/>
        </p:nvSpPr>
        <p:spPr>
          <a:xfrm rot="0">
            <a:off x="9490341" y="962025"/>
            <a:ext cx="1600377" cy="368267"/>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Contact</a:t>
            </a:r>
          </a:p>
        </p:txBody>
      </p:sp>
      <p:grpSp>
        <p:nvGrpSpPr>
          <p:cNvPr name="Group 6" id="6"/>
          <p:cNvGrpSpPr/>
          <p:nvPr/>
        </p:nvGrpSpPr>
        <p:grpSpPr>
          <a:xfrm rot="0">
            <a:off x="1475877" y="3528359"/>
            <a:ext cx="4712032" cy="2900985"/>
            <a:chOff x="0" y="0"/>
            <a:chExt cx="3980453" cy="2450585"/>
          </a:xfrm>
        </p:grpSpPr>
        <p:sp>
          <p:nvSpPr>
            <p:cNvPr name="Freeform 7" id="7"/>
            <p:cNvSpPr/>
            <p:nvPr/>
          </p:nvSpPr>
          <p:spPr>
            <a:xfrm flipH="false" flipV="false" rot="0">
              <a:off x="0" y="0"/>
              <a:ext cx="3980453" cy="2450585"/>
            </a:xfrm>
            <a:custGeom>
              <a:avLst/>
              <a:gdLst/>
              <a:ahLst/>
              <a:cxnLst/>
              <a:rect r="r" b="b" t="t" l="l"/>
              <a:pathLst>
                <a:path h="2450585" w="3980453">
                  <a:moveTo>
                    <a:pt x="3855993" y="2450585"/>
                  </a:moveTo>
                  <a:lnTo>
                    <a:pt x="124460" y="2450585"/>
                  </a:lnTo>
                  <a:cubicBezTo>
                    <a:pt x="55880" y="2450585"/>
                    <a:pt x="0" y="2394705"/>
                    <a:pt x="0" y="2326125"/>
                  </a:cubicBezTo>
                  <a:lnTo>
                    <a:pt x="0" y="124460"/>
                  </a:lnTo>
                  <a:cubicBezTo>
                    <a:pt x="0" y="55880"/>
                    <a:pt x="55880" y="0"/>
                    <a:pt x="124460" y="0"/>
                  </a:cubicBezTo>
                  <a:lnTo>
                    <a:pt x="3855993" y="0"/>
                  </a:lnTo>
                  <a:cubicBezTo>
                    <a:pt x="3924573" y="0"/>
                    <a:pt x="3980453" y="55880"/>
                    <a:pt x="3980453" y="124460"/>
                  </a:cubicBezTo>
                  <a:lnTo>
                    <a:pt x="3980453" y="2326125"/>
                  </a:lnTo>
                  <a:cubicBezTo>
                    <a:pt x="3980453" y="2394705"/>
                    <a:pt x="3924573" y="2450585"/>
                    <a:pt x="3855993" y="2450585"/>
                  </a:cubicBezTo>
                  <a:close/>
                </a:path>
              </a:pathLst>
            </a:custGeom>
            <a:solidFill>
              <a:srgbClr val="3C6CA8"/>
            </a:solidFill>
          </p:spPr>
        </p:sp>
      </p:grpSp>
      <p:grpSp>
        <p:nvGrpSpPr>
          <p:cNvPr name="Group 8" id="8"/>
          <p:cNvGrpSpPr/>
          <p:nvPr/>
        </p:nvGrpSpPr>
        <p:grpSpPr>
          <a:xfrm rot="0">
            <a:off x="6787984" y="3528359"/>
            <a:ext cx="4712032" cy="2900985"/>
            <a:chOff x="0" y="0"/>
            <a:chExt cx="3980453" cy="2450585"/>
          </a:xfrm>
        </p:grpSpPr>
        <p:sp>
          <p:nvSpPr>
            <p:cNvPr name="Freeform 9" id="9"/>
            <p:cNvSpPr/>
            <p:nvPr/>
          </p:nvSpPr>
          <p:spPr>
            <a:xfrm flipH="false" flipV="false" rot="0">
              <a:off x="0" y="0"/>
              <a:ext cx="3980453" cy="2450585"/>
            </a:xfrm>
            <a:custGeom>
              <a:avLst/>
              <a:gdLst/>
              <a:ahLst/>
              <a:cxnLst/>
              <a:rect r="r" b="b" t="t" l="l"/>
              <a:pathLst>
                <a:path h="2450585" w="3980453">
                  <a:moveTo>
                    <a:pt x="3855993" y="2450585"/>
                  </a:moveTo>
                  <a:lnTo>
                    <a:pt x="124460" y="2450585"/>
                  </a:lnTo>
                  <a:cubicBezTo>
                    <a:pt x="55880" y="2450585"/>
                    <a:pt x="0" y="2394705"/>
                    <a:pt x="0" y="2326125"/>
                  </a:cubicBezTo>
                  <a:lnTo>
                    <a:pt x="0" y="124460"/>
                  </a:lnTo>
                  <a:cubicBezTo>
                    <a:pt x="0" y="55880"/>
                    <a:pt x="55880" y="0"/>
                    <a:pt x="124460" y="0"/>
                  </a:cubicBezTo>
                  <a:lnTo>
                    <a:pt x="3855993" y="0"/>
                  </a:lnTo>
                  <a:cubicBezTo>
                    <a:pt x="3924573" y="0"/>
                    <a:pt x="3980453" y="55880"/>
                    <a:pt x="3980453" y="124460"/>
                  </a:cubicBezTo>
                  <a:lnTo>
                    <a:pt x="3980453" y="2326125"/>
                  </a:lnTo>
                  <a:cubicBezTo>
                    <a:pt x="3980453" y="2394705"/>
                    <a:pt x="3924573" y="2450585"/>
                    <a:pt x="3855993" y="2450585"/>
                  </a:cubicBezTo>
                  <a:close/>
                </a:path>
              </a:pathLst>
            </a:custGeom>
            <a:solidFill>
              <a:srgbClr val="FF6322"/>
            </a:solidFill>
          </p:spPr>
        </p:sp>
      </p:grpSp>
      <p:grpSp>
        <p:nvGrpSpPr>
          <p:cNvPr name="Group 10" id="10"/>
          <p:cNvGrpSpPr/>
          <p:nvPr/>
        </p:nvGrpSpPr>
        <p:grpSpPr>
          <a:xfrm rot="0">
            <a:off x="12100091" y="3528359"/>
            <a:ext cx="4712032" cy="2900985"/>
            <a:chOff x="0" y="0"/>
            <a:chExt cx="3980453" cy="2450585"/>
          </a:xfrm>
        </p:grpSpPr>
        <p:sp>
          <p:nvSpPr>
            <p:cNvPr name="Freeform 11" id="11"/>
            <p:cNvSpPr/>
            <p:nvPr/>
          </p:nvSpPr>
          <p:spPr>
            <a:xfrm flipH="false" flipV="false" rot="0">
              <a:off x="0" y="0"/>
              <a:ext cx="3980453" cy="2450585"/>
            </a:xfrm>
            <a:custGeom>
              <a:avLst/>
              <a:gdLst/>
              <a:ahLst/>
              <a:cxnLst/>
              <a:rect r="r" b="b" t="t" l="l"/>
              <a:pathLst>
                <a:path h="2450585" w="3980453">
                  <a:moveTo>
                    <a:pt x="3855993" y="2450585"/>
                  </a:moveTo>
                  <a:lnTo>
                    <a:pt x="124460" y="2450585"/>
                  </a:lnTo>
                  <a:cubicBezTo>
                    <a:pt x="55880" y="2450585"/>
                    <a:pt x="0" y="2394705"/>
                    <a:pt x="0" y="2326125"/>
                  </a:cubicBezTo>
                  <a:lnTo>
                    <a:pt x="0" y="124460"/>
                  </a:lnTo>
                  <a:cubicBezTo>
                    <a:pt x="0" y="55880"/>
                    <a:pt x="55880" y="0"/>
                    <a:pt x="124460" y="0"/>
                  </a:cubicBezTo>
                  <a:lnTo>
                    <a:pt x="3855993" y="0"/>
                  </a:lnTo>
                  <a:cubicBezTo>
                    <a:pt x="3924573" y="0"/>
                    <a:pt x="3980453" y="55880"/>
                    <a:pt x="3980453" y="124460"/>
                  </a:cubicBezTo>
                  <a:lnTo>
                    <a:pt x="3980453" y="2326125"/>
                  </a:lnTo>
                  <a:cubicBezTo>
                    <a:pt x="3980453" y="2394705"/>
                    <a:pt x="3924573" y="2450585"/>
                    <a:pt x="3855993" y="2450585"/>
                  </a:cubicBezTo>
                  <a:close/>
                </a:path>
              </a:pathLst>
            </a:custGeom>
            <a:solidFill>
              <a:srgbClr val="38B6FF"/>
            </a:solidFill>
          </p:spPr>
        </p:sp>
      </p:grpSp>
      <p:sp>
        <p:nvSpPr>
          <p:cNvPr name="AutoShape 12" id="12"/>
          <p:cNvSpPr/>
          <p:nvPr/>
        </p:nvSpPr>
        <p:spPr>
          <a:xfrm rot="0">
            <a:off x="3309979" y="5259194"/>
            <a:ext cx="1043829" cy="0"/>
          </a:xfrm>
          <a:prstGeom prst="line">
            <a:avLst/>
          </a:prstGeom>
          <a:ln cap="flat" w="28575">
            <a:solidFill>
              <a:srgbClr val="FFFFFF"/>
            </a:solidFill>
            <a:prstDash val="solid"/>
            <a:headEnd type="none" len="sm" w="sm"/>
            <a:tailEnd type="none" len="sm" w="sm"/>
          </a:ln>
        </p:spPr>
      </p:sp>
      <p:sp>
        <p:nvSpPr>
          <p:cNvPr name="AutoShape 13" id="13"/>
          <p:cNvSpPr/>
          <p:nvPr/>
        </p:nvSpPr>
        <p:spPr>
          <a:xfrm rot="0">
            <a:off x="8622086" y="5259194"/>
            <a:ext cx="1043829" cy="0"/>
          </a:xfrm>
          <a:prstGeom prst="line">
            <a:avLst/>
          </a:prstGeom>
          <a:ln cap="flat" w="28575">
            <a:solidFill>
              <a:srgbClr val="FFFFFF"/>
            </a:solidFill>
            <a:prstDash val="solid"/>
            <a:headEnd type="none" len="sm" w="sm"/>
            <a:tailEnd type="none" len="sm" w="sm"/>
          </a:ln>
        </p:spPr>
      </p:sp>
      <p:sp>
        <p:nvSpPr>
          <p:cNvPr name="AutoShape 14" id="14"/>
          <p:cNvSpPr/>
          <p:nvPr/>
        </p:nvSpPr>
        <p:spPr>
          <a:xfrm rot="0">
            <a:off x="13934192" y="5259194"/>
            <a:ext cx="1043829" cy="0"/>
          </a:xfrm>
          <a:prstGeom prst="line">
            <a:avLst/>
          </a:prstGeom>
          <a:ln cap="flat" w="28575">
            <a:solidFill>
              <a:srgbClr val="FFFFFF"/>
            </a:solidFill>
            <a:prstDash val="solid"/>
            <a:headEnd type="none" len="sm" w="sm"/>
            <a:tailEnd type="none" len="sm" w="sm"/>
          </a:ln>
        </p:spPr>
      </p:sp>
      <p:sp>
        <p:nvSpPr>
          <p:cNvPr name="TextBox 15" id="15"/>
          <p:cNvSpPr txBox="true"/>
          <p:nvPr/>
        </p:nvSpPr>
        <p:spPr>
          <a:xfrm rot="0">
            <a:off x="1932804" y="2117359"/>
            <a:ext cx="14422391" cy="1091725"/>
          </a:xfrm>
          <a:prstGeom prst="rect">
            <a:avLst/>
          </a:prstGeom>
        </p:spPr>
        <p:txBody>
          <a:bodyPr anchor="t" rtlCol="false" tIns="0" lIns="0" bIns="0" rIns="0">
            <a:spAutoFit/>
          </a:bodyPr>
          <a:lstStyle/>
          <a:p>
            <a:pPr algn="ctr">
              <a:lnSpc>
                <a:spcPts val="8106"/>
              </a:lnSpc>
            </a:pPr>
            <a:r>
              <a:rPr lang="en-US" sz="8106" spc="178">
                <a:solidFill>
                  <a:srgbClr val="3C6CA8"/>
                </a:solidFill>
                <a:latin typeface="Hammersmith One"/>
                <a:ea typeface="Hammersmith One"/>
                <a:cs typeface="Hammersmith One"/>
                <a:sym typeface="Hammersmith One"/>
              </a:rPr>
              <a:t>EDUCATION HISTORY</a:t>
            </a:r>
          </a:p>
        </p:txBody>
      </p:sp>
      <p:sp>
        <p:nvSpPr>
          <p:cNvPr name="TextBox 16" id="16"/>
          <p:cNvSpPr txBox="true"/>
          <p:nvPr/>
        </p:nvSpPr>
        <p:spPr>
          <a:xfrm rot="0">
            <a:off x="1823734" y="4053926"/>
            <a:ext cx="4016319" cy="812342"/>
          </a:xfrm>
          <a:prstGeom prst="rect">
            <a:avLst/>
          </a:prstGeom>
        </p:spPr>
        <p:txBody>
          <a:bodyPr anchor="t" rtlCol="false" tIns="0" lIns="0" bIns="0" rIns="0">
            <a:spAutoFit/>
          </a:bodyPr>
          <a:lstStyle/>
          <a:p>
            <a:pPr algn="ctr">
              <a:lnSpc>
                <a:spcPts val="3106"/>
              </a:lnSpc>
            </a:pPr>
            <a:r>
              <a:rPr lang="en-US" sz="3106">
                <a:solidFill>
                  <a:srgbClr val="FFFFFF"/>
                </a:solidFill>
                <a:latin typeface="Hammersmith One"/>
                <a:ea typeface="Hammersmith One"/>
                <a:cs typeface="Hammersmith One"/>
                <a:sym typeface="Hammersmith One"/>
              </a:rPr>
              <a:t>WESTERN GOVERNORS UNIVERSITY </a:t>
            </a:r>
          </a:p>
        </p:txBody>
      </p:sp>
      <p:sp>
        <p:nvSpPr>
          <p:cNvPr name="TextBox 17" id="17"/>
          <p:cNvSpPr txBox="true"/>
          <p:nvPr/>
        </p:nvSpPr>
        <p:spPr>
          <a:xfrm rot="0">
            <a:off x="7135841" y="4053926"/>
            <a:ext cx="4016319" cy="1202867"/>
          </a:xfrm>
          <a:prstGeom prst="rect">
            <a:avLst/>
          </a:prstGeom>
        </p:spPr>
        <p:txBody>
          <a:bodyPr anchor="t" rtlCol="false" tIns="0" lIns="0" bIns="0" rIns="0">
            <a:spAutoFit/>
          </a:bodyPr>
          <a:lstStyle/>
          <a:p>
            <a:pPr algn="ctr">
              <a:lnSpc>
                <a:spcPts val="3106"/>
              </a:lnSpc>
            </a:pPr>
            <a:r>
              <a:rPr lang="en-US" sz="3106">
                <a:solidFill>
                  <a:srgbClr val="FFFFFF"/>
                </a:solidFill>
                <a:latin typeface="Hammersmith One"/>
                <a:ea typeface="Hammersmith One"/>
                <a:cs typeface="Hammersmith One"/>
                <a:sym typeface="Hammersmith One"/>
              </a:rPr>
              <a:t>IDOL ACADEMY FOR INSTRUCTIONAL DESIGN</a:t>
            </a:r>
          </a:p>
        </p:txBody>
      </p:sp>
      <p:sp>
        <p:nvSpPr>
          <p:cNvPr name="TextBox 18" id="18"/>
          <p:cNvSpPr txBox="true"/>
          <p:nvPr/>
        </p:nvSpPr>
        <p:spPr>
          <a:xfrm rot="0">
            <a:off x="12447948" y="4072976"/>
            <a:ext cx="4016319" cy="482142"/>
          </a:xfrm>
          <a:prstGeom prst="rect">
            <a:avLst/>
          </a:prstGeom>
        </p:spPr>
        <p:txBody>
          <a:bodyPr anchor="t" rtlCol="false" tIns="0" lIns="0" bIns="0" rIns="0">
            <a:spAutoFit/>
          </a:bodyPr>
          <a:lstStyle/>
          <a:p>
            <a:pPr algn="ctr">
              <a:lnSpc>
                <a:spcPts val="3606"/>
              </a:lnSpc>
            </a:pPr>
            <a:r>
              <a:rPr lang="en-US" sz="3606">
                <a:solidFill>
                  <a:srgbClr val="FFFFFF"/>
                </a:solidFill>
                <a:latin typeface="Hammersmith One"/>
                <a:ea typeface="Hammersmith One"/>
                <a:cs typeface="Hammersmith One"/>
                <a:sym typeface="Hammersmith One"/>
              </a:rPr>
              <a:t>KEAN UNIVERSITY</a:t>
            </a:r>
          </a:p>
        </p:txBody>
      </p:sp>
      <p:sp>
        <p:nvSpPr>
          <p:cNvPr name="TextBox 19" id="19"/>
          <p:cNvSpPr txBox="true"/>
          <p:nvPr/>
        </p:nvSpPr>
        <p:spPr>
          <a:xfrm rot="0">
            <a:off x="1984468" y="5510047"/>
            <a:ext cx="3694850" cy="604520"/>
          </a:xfrm>
          <a:prstGeom prst="rect">
            <a:avLst/>
          </a:prstGeom>
        </p:spPr>
        <p:txBody>
          <a:bodyPr anchor="t" rtlCol="false" tIns="0" lIns="0" bIns="0" rIns="0">
            <a:spAutoFit/>
          </a:bodyPr>
          <a:lstStyle/>
          <a:p>
            <a:pPr algn="ctr">
              <a:lnSpc>
                <a:spcPts val="2380"/>
              </a:lnSpc>
            </a:pPr>
            <a:r>
              <a:rPr lang="en-US" sz="1700">
                <a:solidFill>
                  <a:srgbClr val="FFFFFF"/>
                </a:solidFill>
                <a:latin typeface="Poppins"/>
                <a:ea typeface="Poppins"/>
                <a:cs typeface="Poppins"/>
                <a:sym typeface="Poppins"/>
              </a:rPr>
              <a:t>M.S. in Learning Experience Design and Technology</a:t>
            </a:r>
          </a:p>
        </p:txBody>
      </p:sp>
      <p:sp>
        <p:nvSpPr>
          <p:cNvPr name="TextBox 20" id="20"/>
          <p:cNvSpPr txBox="true"/>
          <p:nvPr/>
        </p:nvSpPr>
        <p:spPr>
          <a:xfrm rot="0">
            <a:off x="7296575" y="5510047"/>
            <a:ext cx="3694850" cy="309245"/>
          </a:xfrm>
          <a:prstGeom prst="rect">
            <a:avLst/>
          </a:prstGeom>
        </p:spPr>
        <p:txBody>
          <a:bodyPr anchor="t" rtlCol="false" tIns="0" lIns="0" bIns="0" rIns="0">
            <a:spAutoFit/>
          </a:bodyPr>
          <a:lstStyle/>
          <a:p>
            <a:pPr algn="ctr">
              <a:lnSpc>
                <a:spcPts val="2380"/>
              </a:lnSpc>
            </a:pPr>
            <a:r>
              <a:rPr lang="en-US" sz="1700">
                <a:solidFill>
                  <a:srgbClr val="FFFFFF"/>
                </a:solidFill>
                <a:latin typeface="Poppins"/>
                <a:ea typeface="Poppins"/>
                <a:cs typeface="Poppins"/>
                <a:sym typeface="Poppins"/>
              </a:rPr>
              <a:t>Instructional Design</a:t>
            </a:r>
          </a:p>
        </p:txBody>
      </p:sp>
      <p:sp>
        <p:nvSpPr>
          <p:cNvPr name="TextBox 21" id="21"/>
          <p:cNvSpPr txBox="true"/>
          <p:nvPr/>
        </p:nvSpPr>
        <p:spPr>
          <a:xfrm rot="0">
            <a:off x="12628774" y="5510047"/>
            <a:ext cx="3654666" cy="309245"/>
          </a:xfrm>
          <a:prstGeom prst="rect">
            <a:avLst/>
          </a:prstGeom>
        </p:spPr>
        <p:txBody>
          <a:bodyPr anchor="t" rtlCol="false" tIns="0" lIns="0" bIns="0" rIns="0">
            <a:spAutoFit/>
          </a:bodyPr>
          <a:lstStyle/>
          <a:p>
            <a:pPr algn="ctr">
              <a:lnSpc>
                <a:spcPts val="2380"/>
              </a:lnSpc>
            </a:pPr>
            <a:r>
              <a:rPr lang="en-US" sz="1700">
                <a:solidFill>
                  <a:srgbClr val="FFFFFF"/>
                </a:solidFill>
                <a:latin typeface="Poppins"/>
                <a:ea typeface="Poppins"/>
                <a:cs typeface="Poppins"/>
                <a:sym typeface="Poppins"/>
              </a:rPr>
              <a:t>B.A. in Communications</a:t>
            </a:r>
          </a:p>
        </p:txBody>
      </p:sp>
      <p:sp>
        <p:nvSpPr>
          <p:cNvPr name="TextBox 22" id="22"/>
          <p:cNvSpPr txBox="true"/>
          <p:nvPr/>
        </p:nvSpPr>
        <p:spPr>
          <a:xfrm rot="0">
            <a:off x="13273769" y="8886794"/>
            <a:ext cx="3985531" cy="368300"/>
          </a:xfrm>
          <a:prstGeom prst="rect">
            <a:avLst/>
          </a:prstGeom>
        </p:spPr>
        <p:txBody>
          <a:bodyPr anchor="t" rtlCol="false" tIns="0" lIns="0" bIns="0" rIns="0">
            <a:spAutoFit/>
          </a:bodyPr>
          <a:lstStyle/>
          <a:p>
            <a:pPr algn="r">
              <a:lnSpc>
                <a:spcPts val="2800"/>
              </a:lnSpc>
            </a:pPr>
            <a:r>
              <a:rPr lang="en-US" b="true" sz="2000">
                <a:solidFill>
                  <a:srgbClr val="3C6CA8"/>
                </a:solidFill>
                <a:latin typeface="Poppins Bold"/>
                <a:ea typeface="Poppins Bold"/>
                <a:cs typeface="Poppins Bold"/>
                <a:sym typeface="Poppins Bold"/>
              </a:rPr>
              <a:t>Online Portfollio</a:t>
            </a:r>
          </a:p>
        </p:txBody>
      </p:sp>
      <p:sp>
        <p:nvSpPr>
          <p:cNvPr name="AutoShape 23" id="23"/>
          <p:cNvSpPr/>
          <p:nvPr/>
        </p:nvSpPr>
        <p:spPr>
          <a:xfrm rot="0">
            <a:off x="3964596" y="9099519"/>
            <a:ext cx="10556499" cy="0"/>
          </a:xfrm>
          <a:prstGeom prst="line">
            <a:avLst/>
          </a:prstGeom>
          <a:ln cap="flat" w="9525">
            <a:solidFill>
              <a:srgbClr val="5EB090"/>
            </a:solidFill>
            <a:prstDash val="solid"/>
            <a:headEnd type="none" len="sm" w="sm"/>
            <a:tailEnd type="none" len="sm" w="sm"/>
          </a:ln>
        </p:spPr>
      </p:sp>
      <p:grpSp>
        <p:nvGrpSpPr>
          <p:cNvPr name="Group 24" id="24"/>
          <p:cNvGrpSpPr/>
          <p:nvPr/>
        </p:nvGrpSpPr>
        <p:grpSpPr>
          <a:xfrm rot="0">
            <a:off x="16786752" y="1028700"/>
            <a:ext cx="472548" cy="472548"/>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27" id="27"/>
          <p:cNvGrpSpPr/>
          <p:nvPr/>
        </p:nvGrpSpPr>
        <p:grpSpPr>
          <a:xfrm rot="0">
            <a:off x="16091937" y="1028700"/>
            <a:ext cx="472548" cy="472548"/>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322"/>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30" id="30"/>
          <p:cNvGrpSpPr/>
          <p:nvPr/>
        </p:nvGrpSpPr>
        <p:grpSpPr>
          <a:xfrm rot="0">
            <a:off x="15400314" y="1028700"/>
            <a:ext cx="472548" cy="472548"/>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CA8"/>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33" id="33"/>
          <p:cNvGrpSpPr/>
          <p:nvPr/>
        </p:nvGrpSpPr>
        <p:grpSpPr>
          <a:xfrm rot="0">
            <a:off x="-1391938" y="-1390848"/>
            <a:ext cx="20420525" cy="1581348"/>
            <a:chOff x="0" y="0"/>
            <a:chExt cx="5378245" cy="416487"/>
          </a:xfrm>
        </p:grpSpPr>
        <p:sp>
          <p:nvSpPr>
            <p:cNvPr name="Freeform 34" id="34"/>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35" id="35"/>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sp>
        <p:nvSpPr>
          <p:cNvPr name="TextBox 36" id="36"/>
          <p:cNvSpPr txBox="true"/>
          <p:nvPr/>
        </p:nvSpPr>
        <p:spPr>
          <a:xfrm rot="0">
            <a:off x="1475877" y="6527927"/>
            <a:ext cx="3985531" cy="368300"/>
          </a:xfrm>
          <a:prstGeom prst="rect">
            <a:avLst/>
          </a:prstGeom>
        </p:spPr>
        <p:txBody>
          <a:bodyPr anchor="t" rtlCol="false" tIns="0" lIns="0" bIns="0" rIns="0">
            <a:spAutoFit/>
          </a:bodyPr>
          <a:lstStyle/>
          <a:p>
            <a:pPr algn="just">
              <a:lnSpc>
                <a:spcPts val="2800"/>
              </a:lnSpc>
            </a:pPr>
            <a:r>
              <a:rPr lang="en-US" b="true" sz="2000">
                <a:solidFill>
                  <a:srgbClr val="3C6CA8"/>
                </a:solidFill>
                <a:latin typeface="Poppins Bold"/>
                <a:ea typeface="Poppins Bold"/>
                <a:cs typeface="Poppins Bold"/>
                <a:sym typeface="Poppins Bold"/>
              </a:rPr>
              <a:t>Additional Certifications</a:t>
            </a:r>
          </a:p>
        </p:txBody>
      </p:sp>
      <p:sp>
        <p:nvSpPr>
          <p:cNvPr name="TextBox 37" id="37"/>
          <p:cNvSpPr txBox="true"/>
          <p:nvPr/>
        </p:nvSpPr>
        <p:spPr>
          <a:xfrm rot="0">
            <a:off x="1475877" y="6991477"/>
            <a:ext cx="1381270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AI-Powered Instructional Design Professional Certification     LearnWorlds</a:t>
            </a:r>
          </a:p>
        </p:txBody>
      </p:sp>
      <p:sp>
        <p:nvSpPr>
          <p:cNvPr name="TextBox 38" id="38"/>
          <p:cNvSpPr txBox="true"/>
          <p:nvPr/>
        </p:nvSpPr>
        <p:spPr>
          <a:xfrm rot="0">
            <a:off x="1475877" y="7455027"/>
            <a:ext cx="1381270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Procuring Section 508 Conformant ICT Products and Services Certification     US General Services</a:t>
            </a:r>
          </a:p>
        </p:txBody>
      </p:sp>
      <p:sp>
        <p:nvSpPr>
          <p:cNvPr name="TextBox 39" id="39"/>
          <p:cNvSpPr txBox="true"/>
          <p:nvPr/>
        </p:nvSpPr>
        <p:spPr>
          <a:xfrm rot="0">
            <a:off x="1453834" y="7918577"/>
            <a:ext cx="1381270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Foundations of Accessible Learning     LinkedIn Learning</a:t>
            </a:r>
          </a:p>
        </p:txBody>
      </p:sp>
      <p:sp>
        <p:nvSpPr>
          <p:cNvPr name="TextBox 40" id="40"/>
          <p:cNvSpPr txBox="true"/>
          <p:nvPr/>
        </p:nvSpPr>
        <p:spPr>
          <a:xfrm rot="0">
            <a:off x="6997609" y="962025"/>
            <a:ext cx="199743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Examples</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flipV="true">
            <a:off x="11679388" y="1988962"/>
            <a:ext cx="0" cy="4640613"/>
          </a:xfrm>
          <a:prstGeom prst="line">
            <a:avLst/>
          </a:prstGeom>
          <a:ln cap="flat" w="19050">
            <a:solidFill>
              <a:srgbClr val="5EB090"/>
            </a:solidFill>
            <a:prstDash val="solid"/>
            <a:headEnd type="none" len="sm" w="sm"/>
            <a:tailEnd type="none" len="sm" w="sm"/>
          </a:ln>
        </p:spPr>
      </p:sp>
      <p:grpSp>
        <p:nvGrpSpPr>
          <p:cNvPr name="Group 3" id="3"/>
          <p:cNvGrpSpPr/>
          <p:nvPr/>
        </p:nvGrpSpPr>
        <p:grpSpPr>
          <a:xfrm rot="0">
            <a:off x="11535151" y="1699179"/>
            <a:ext cx="288473" cy="289783"/>
            <a:chOff x="0" y="0"/>
            <a:chExt cx="75976" cy="76321"/>
          </a:xfrm>
        </p:grpSpPr>
        <p:sp>
          <p:nvSpPr>
            <p:cNvPr name="Freeform 4" id="4"/>
            <p:cNvSpPr/>
            <p:nvPr/>
          </p:nvSpPr>
          <p:spPr>
            <a:xfrm flipH="false" flipV="false" rot="0">
              <a:off x="0" y="0"/>
              <a:ext cx="75976" cy="76321"/>
            </a:xfrm>
            <a:custGeom>
              <a:avLst/>
              <a:gdLst/>
              <a:ahLst/>
              <a:cxnLst/>
              <a:rect r="r" b="b" t="t" l="l"/>
              <a:pathLst>
                <a:path h="76321" w="75976">
                  <a:moveTo>
                    <a:pt x="0" y="0"/>
                  </a:moveTo>
                  <a:lnTo>
                    <a:pt x="75976" y="0"/>
                  </a:lnTo>
                  <a:lnTo>
                    <a:pt x="75976" y="76321"/>
                  </a:lnTo>
                  <a:lnTo>
                    <a:pt x="0" y="76321"/>
                  </a:lnTo>
                  <a:close/>
                </a:path>
              </a:pathLst>
            </a:custGeom>
            <a:solidFill>
              <a:srgbClr val="3C6CA8"/>
            </a:solidFill>
          </p:spPr>
        </p:sp>
        <p:sp>
          <p:nvSpPr>
            <p:cNvPr name="TextBox 5" id="5"/>
            <p:cNvSpPr txBox="true"/>
            <p:nvPr/>
          </p:nvSpPr>
          <p:spPr>
            <a:xfrm>
              <a:off x="0" y="-38100"/>
              <a:ext cx="75976" cy="114421"/>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1535151" y="3693028"/>
            <a:ext cx="288473" cy="289783"/>
            <a:chOff x="0" y="0"/>
            <a:chExt cx="75976" cy="76321"/>
          </a:xfrm>
        </p:grpSpPr>
        <p:sp>
          <p:nvSpPr>
            <p:cNvPr name="Freeform 7" id="7"/>
            <p:cNvSpPr/>
            <p:nvPr/>
          </p:nvSpPr>
          <p:spPr>
            <a:xfrm flipH="false" flipV="false" rot="0">
              <a:off x="0" y="0"/>
              <a:ext cx="75976" cy="76321"/>
            </a:xfrm>
            <a:custGeom>
              <a:avLst/>
              <a:gdLst/>
              <a:ahLst/>
              <a:cxnLst/>
              <a:rect r="r" b="b" t="t" l="l"/>
              <a:pathLst>
                <a:path h="76321" w="75976">
                  <a:moveTo>
                    <a:pt x="0" y="0"/>
                  </a:moveTo>
                  <a:lnTo>
                    <a:pt x="75976" y="0"/>
                  </a:lnTo>
                  <a:lnTo>
                    <a:pt x="75976" y="76321"/>
                  </a:lnTo>
                  <a:lnTo>
                    <a:pt x="0" y="76321"/>
                  </a:lnTo>
                  <a:close/>
                </a:path>
              </a:pathLst>
            </a:custGeom>
            <a:solidFill>
              <a:srgbClr val="FF6322"/>
            </a:solidFill>
          </p:spPr>
        </p:sp>
        <p:sp>
          <p:nvSpPr>
            <p:cNvPr name="TextBox 8" id="8"/>
            <p:cNvSpPr txBox="true"/>
            <p:nvPr/>
          </p:nvSpPr>
          <p:spPr>
            <a:xfrm>
              <a:off x="0" y="-38100"/>
              <a:ext cx="75976" cy="114421"/>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0">
            <a:off x="11535151" y="6629574"/>
            <a:ext cx="288473" cy="289783"/>
            <a:chOff x="0" y="0"/>
            <a:chExt cx="75976" cy="76321"/>
          </a:xfrm>
        </p:grpSpPr>
        <p:sp>
          <p:nvSpPr>
            <p:cNvPr name="Freeform 10" id="10"/>
            <p:cNvSpPr/>
            <p:nvPr/>
          </p:nvSpPr>
          <p:spPr>
            <a:xfrm flipH="false" flipV="false" rot="0">
              <a:off x="0" y="0"/>
              <a:ext cx="75976" cy="76321"/>
            </a:xfrm>
            <a:custGeom>
              <a:avLst/>
              <a:gdLst/>
              <a:ahLst/>
              <a:cxnLst/>
              <a:rect r="r" b="b" t="t" l="l"/>
              <a:pathLst>
                <a:path h="76321" w="75976">
                  <a:moveTo>
                    <a:pt x="0" y="0"/>
                  </a:moveTo>
                  <a:lnTo>
                    <a:pt x="75976" y="0"/>
                  </a:lnTo>
                  <a:lnTo>
                    <a:pt x="75976" y="76321"/>
                  </a:lnTo>
                  <a:lnTo>
                    <a:pt x="0" y="76321"/>
                  </a:lnTo>
                  <a:close/>
                </a:path>
              </a:pathLst>
            </a:custGeom>
            <a:solidFill>
              <a:srgbClr val="38B6FF"/>
            </a:solidFill>
          </p:spPr>
        </p:sp>
        <p:sp>
          <p:nvSpPr>
            <p:cNvPr name="TextBox 11" id="11"/>
            <p:cNvSpPr txBox="true"/>
            <p:nvPr/>
          </p:nvSpPr>
          <p:spPr>
            <a:xfrm>
              <a:off x="0" y="-38100"/>
              <a:ext cx="75976" cy="114421"/>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0">
            <a:off x="-1391938" y="-1390848"/>
            <a:ext cx="20420525" cy="1581348"/>
            <a:chOff x="0" y="0"/>
            <a:chExt cx="5378245" cy="416487"/>
          </a:xfrm>
        </p:grpSpPr>
        <p:sp>
          <p:nvSpPr>
            <p:cNvPr name="Freeform 13" id="13"/>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14" id="14"/>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0" y="0"/>
            <a:ext cx="9281705" cy="10287000"/>
            <a:chOff x="0" y="0"/>
            <a:chExt cx="2444564" cy="2709333"/>
          </a:xfrm>
        </p:grpSpPr>
        <p:sp>
          <p:nvSpPr>
            <p:cNvPr name="Freeform 16" id="16"/>
            <p:cNvSpPr/>
            <p:nvPr/>
          </p:nvSpPr>
          <p:spPr>
            <a:xfrm flipH="false" flipV="false" rot="0">
              <a:off x="0" y="0"/>
              <a:ext cx="2444564" cy="2709333"/>
            </a:xfrm>
            <a:custGeom>
              <a:avLst/>
              <a:gdLst/>
              <a:ahLst/>
              <a:cxnLst/>
              <a:rect r="r" b="b" t="t" l="l"/>
              <a:pathLst>
                <a:path h="2709333" w="2444564">
                  <a:moveTo>
                    <a:pt x="0" y="0"/>
                  </a:moveTo>
                  <a:lnTo>
                    <a:pt x="2444564" y="0"/>
                  </a:lnTo>
                  <a:lnTo>
                    <a:pt x="2444564" y="2709333"/>
                  </a:lnTo>
                  <a:lnTo>
                    <a:pt x="0" y="2709333"/>
                  </a:lnTo>
                  <a:close/>
                </a:path>
              </a:pathLst>
            </a:custGeom>
            <a:solidFill>
              <a:srgbClr val="3C6CA8"/>
            </a:solidFill>
          </p:spPr>
        </p:sp>
        <p:sp>
          <p:nvSpPr>
            <p:cNvPr name="TextBox 17" id="17"/>
            <p:cNvSpPr txBox="true"/>
            <p:nvPr/>
          </p:nvSpPr>
          <p:spPr>
            <a:xfrm>
              <a:off x="0" y="-38100"/>
              <a:ext cx="2444564" cy="2747433"/>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1559037" y="2581769"/>
            <a:ext cx="10026590" cy="2943475"/>
            <a:chOff x="0" y="0"/>
            <a:chExt cx="2640748" cy="775236"/>
          </a:xfrm>
        </p:grpSpPr>
        <p:sp>
          <p:nvSpPr>
            <p:cNvPr name="Freeform 19" id="19"/>
            <p:cNvSpPr/>
            <p:nvPr/>
          </p:nvSpPr>
          <p:spPr>
            <a:xfrm flipH="false" flipV="false" rot="0">
              <a:off x="0" y="0"/>
              <a:ext cx="2640748" cy="775236"/>
            </a:xfrm>
            <a:custGeom>
              <a:avLst/>
              <a:gdLst/>
              <a:ahLst/>
              <a:cxnLst/>
              <a:rect r="r" b="b" t="t" l="l"/>
              <a:pathLst>
                <a:path h="775236" w="2640748">
                  <a:moveTo>
                    <a:pt x="39379" y="0"/>
                  </a:moveTo>
                  <a:lnTo>
                    <a:pt x="2601369" y="0"/>
                  </a:lnTo>
                  <a:cubicBezTo>
                    <a:pt x="2623117" y="0"/>
                    <a:pt x="2640748" y="17631"/>
                    <a:pt x="2640748" y="39379"/>
                  </a:cubicBezTo>
                  <a:lnTo>
                    <a:pt x="2640748" y="735857"/>
                  </a:lnTo>
                  <a:cubicBezTo>
                    <a:pt x="2640748" y="746301"/>
                    <a:pt x="2636599" y="756317"/>
                    <a:pt x="2629214" y="763702"/>
                  </a:cubicBezTo>
                  <a:cubicBezTo>
                    <a:pt x="2621829" y="771087"/>
                    <a:pt x="2611813" y="775236"/>
                    <a:pt x="2601369" y="775236"/>
                  </a:cubicBezTo>
                  <a:lnTo>
                    <a:pt x="39379" y="775236"/>
                  </a:lnTo>
                  <a:cubicBezTo>
                    <a:pt x="28935" y="775236"/>
                    <a:pt x="18919" y="771087"/>
                    <a:pt x="11534" y="763702"/>
                  </a:cubicBezTo>
                  <a:cubicBezTo>
                    <a:pt x="4149" y="756317"/>
                    <a:pt x="0" y="746301"/>
                    <a:pt x="0" y="735857"/>
                  </a:cubicBezTo>
                  <a:lnTo>
                    <a:pt x="0" y="39379"/>
                  </a:lnTo>
                  <a:cubicBezTo>
                    <a:pt x="0" y="28935"/>
                    <a:pt x="4149" y="18919"/>
                    <a:pt x="11534" y="11534"/>
                  </a:cubicBezTo>
                  <a:cubicBezTo>
                    <a:pt x="18919" y="4149"/>
                    <a:pt x="28935" y="0"/>
                    <a:pt x="39379" y="0"/>
                  </a:cubicBezTo>
                  <a:close/>
                </a:path>
              </a:pathLst>
            </a:custGeom>
            <a:solidFill>
              <a:srgbClr val="FFFFFF"/>
            </a:solidFill>
          </p:spPr>
        </p:sp>
        <p:sp>
          <p:nvSpPr>
            <p:cNvPr name="TextBox 20" id="20"/>
            <p:cNvSpPr txBox="true"/>
            <p:nvPr/>
          </p:nvSpPr>
          <p:spPr>
            <a:xfrm>
              <a:off x="0" y="-38100"/>
              <a:ext cx="2640748" cy="813336"/>
            </a:xfrm>
            <a:prstGeom prst="rect">
              <a:avLst/>
            </a:prstGeom>
          </p:spPr>
          <p:txBody>
            <a:bodyPr anchor="ctr" rtlCol="false" tIns="50800" lIns="50800" bIns="50800" rIns="50800"/>
            <a:lstStyle/>
            <a:p>
              <a:pPr algn="ctr">
                <a:lnSpc>
                  <a:spcPts val="2800"/>
                </a:lnSpc>
              </a:pPr>
            </a:p>
          </p:txBody>
        </p:sp>
      </p:grpSp>
      <p:sp>
        <p:nvSpPr>
          <p:cNvPr name="TextBox 21" id="21"/>
          <p:cNvSpPr txBox="true"/>
          <p:nvPr/>
        </p:nvSpPr>
        <p:spPr>
          <a:xfrm rot="0">
            <a:off x="1020441" y="3024727"/>
            <a:ext cx="7969195" cy="2219484"/>
          </a:xfrm>
          <a:prstGeom prst="rect">
            <a:avLst/>
          </a:prstGeom>
        </p:spPr>
        <p:txBody>
          <a:bodyPr anchor="t" rtlCol="false" tIns="0" lIns="0" bIns="0" rIns="0">
            <a:spAutoFit/>
          </a:bodyPr>
          <a:lstStyle/>
          <a:p>
            <a:pPr algn="l">
              <a:lnSpc>
                <a:spcPts val="8563"/>
              </a:lnSpc>
            </a:pPr>
            <a:r>
              <a:rPr lang="en-US" sz="8563" spc="188">
                <a:solidFill>
                  <a:srgbClr val="000000"/>
                </a:solidFill>
                <a:latin typeface="Hammersmith One"/>
                <a:ea typeface="Hammersmith One"/>
                <a:cs typeface="Hammersmith One"/>
                <a:sym typeface="Hammersmith One"/>
              </a:rPr>
              <a:t>JOB EXPERIENCE</a:t>
            </a:r>
          </a:p>
        </p:txBody>
      </p:sp>
      <p:sp>
        <p:nvSpPr>
          <p:cNvPr name="TextBox 22" id="22"/>
          <p:cNvSpPr txBox="true"/>
          <p:nvPr/>
        </p:nvSpPr>
        <p:spPr>
          <a:xfrm rot="0">
            <a:off x="9724562" y="1636147"/>
            <a:ext cx="1666266" cy="482523"/>
          </a:xfrm>
          <a:prstGeom prst="rect">
            <a:avLst/>
          </a:prstGeom>
        </p:spPr>
        <p:txBody>
          <a:bodyPr anchor="t" rtlCol="false" tIns="0" lIns="0" bIns="0" rIns="0">
            <a:spAutoFit/>
          </a:bodyPr>
          <a:lstStyle/>
          <a:p>
            <a:pPr algn="l">
              <a:lnSpc>
                <a:spcPts val="3621"/>
              </a:lnSpc>
            </a:pPr>
            <a:r>
              <a:rPr lang="en-US" sz="3621" spc="507">
                <a:solidFill>
                  <a:srgbClr val="3C6CA8"/>
                </a:solidFill>
                <a:latin typeface="Hammersmith One"/>
                <a:ea typeface="Hammersmith One"/>
                <a:cs typeface="Hammersmith One"/>
                <a:sym typeface="Hammersmith One"/>
              </a:rPr>
              <a:t>2024</a:t>
            </a:r>
          </a:p>
        </p:txBody>
      </p:sp>
      <p:sp>
        <p:nvSpPr>
          <p:cNvPr name="TextBox 23" id="23"/>
          <p:cNvSpPr txBox="true"/>
          <p:nvPr/>
        </p:nvSpPr>
        <p:spPr>
          <a:xfrm rot="0">
            <a:off x="1033961" y="5987188"/>
            <a:ext cx="3079824" cy="2864485"/>
          </a:xfrm>
          <a:prstGeom prst="rect">
            <a:avLst/>
          </a:prstGeom>
        </p:spPr>
        <p:txBody>
          <a:bodyPr anchor="t" rtlCol="false" tIns="0" lIns="0" bIns="0" rIns="0">
            <a:spAutoFit/>
          </a:bodyPr>
          <a:lstStyle/>
          <a:p>
            <a:pPr algn="l">
              <a:lnSpc>
                <a:spcPts val="2800"/>
              </a:lnSpc>
            </a:pPr>
            <a:r>
              <a:rPr lang="en-US" sz="2000">
                <a:solidFill>
                  <a:srgbClr val="FFFFFF"/>
                </a:solidFill>
                <a:latin typeface="Montserrat"/>
                <a:ea typeface="Montserrat"/>
                <a:cs typeface="Montserrat"/>
                <a:sym typeface="Montserrat"/>
              </a:rPr>
              <a:t>Skills:</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Technical Writing</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SME Management</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Instructional Design</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Needs Analysis</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ILT and VLT Presentations</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LMS Administration</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Curriculum Development</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Project Management</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Documentation Management</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Adult Learning Theories</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Human-Centered Design</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WCAG and Section 508</a:t>
            </a:r>
          </a:p>
        </p:txBody>
      </p:sp>
      <p:sp>
        <p:nvSpPr>
          <p:cNvPr name="TextBox 24" id="24"/>
          <p:cNvSpPr txBox="true"/>
          <p:nvPr/>
        </p:nvSpPr>
        <p:spPr>
          <a:xfrm rot="0">
            <a:off x="9724562" y="3540628"/>
            <a:ext cx="1666266" cy="803198"/>
          </a:xfrm>
          <a:prstGeom prst="rect">
            <a:avLst/>
          </a:prstGeom>
        </p:spPr>
        <p:txBody>
          <a:bodyPr anchor="t" rtlCol="false" tIns="0" lIns="0" bIns="0" rIns="0">
            <a:spAutoFit/>
          </a:bodyPr>
          <a:lstStyle/>
          <a:p>
            <a:pPr algn="l">
              <a:lnSpc>
                <a:spcPts val="3121"/>
              </a:lnSpc>
            </a:pPr>
            <a:r>
              <a:rPr lang="en-US" sz="3121" spc="437">
                <a:solidFill>
                  <a:srgbClr val="3C6CA8"/>
                </a:solidFill>
                <a:latin typeface="Hammersmith One"/>
                <a:ea typeface="Hammersmith One"/>
                <a:cs typeface="Hammersmith One"/>
                <a:sym typeface="Hammersmith One"/>
              </a:rPr>
              <a:t>2023/2024</a:t>
            </a:r>
          </a:p>
        </p:txBody>
      </p:sp>
      <p:sp>
        <p:nvSpPr>
          <p:cNvPr name="TextBox 25" id="25"/>
          <p:cNvSpPr txBox="true"/>
          <p:nvPr/>
        </p:nvSpPr>
        <p:spPr>
          <a:xfrm rot="0">
            <a:off x="9724562" y="6478286"/>
            <a:ext cx="1666266" cy="803198"/>
          </a:xfrm>
          <a:prstGeom prst="rect">
            <a:avLst/>
          </a:prstGeom>
        </p:spPr>
        <p:txBody>
          <a:bodyPr anchor="t" rtlCol="false" tIns="0" lIns="0" bIns="0" rIns="0">
            <a:spAutoFit/>
          </a:bodyPr>
          <a:lstStyle/>
          <a:p>
            <a:pPr algn="l">
              <a:lnSpc>
                <a:spcPts val="3121"/>
              </a:lnSpc>
            </a:pPr>
            <a:r>
              <a:rPr lang="en-US" sz="3121" spc="437">
                <a:solidFill>
                  <a:srgbClr val="3C6CA8"/>
                </a:solidFill>
                <a:latin typeface="Hammersmith One"/>
                <a:ea typeface="Hammersmith One"/>
                <a:cs typeface="Hammersmith One"/>
                <a:sym typeface="Hammersmith One"/>
              </a:rPr>
              <a:t>2022/ 2023</a:t>
            </a:r>
          </a:p>
        </p:txBody>
      </p:sp>
      <p:sp>
        <p:nvSpPr>
          <p:cNvPr name="TextBox 26" id="26"/>
          <p:cNvSpPr txBox="true"/>
          <p:nvPr/>
        </p:nvSpPr>
        <p:spPr>
          <a:xfrm rot="0">
            <a:off x="12293500" y="1626622"/>
            <a:ext cx="4965800" cy="635558"/>
          </a:xfrm>
          <a:prstGeom prst="rect">
            <a:avLst/>
          </a:prstGeom>
        </p:spPr>
        <p:txBody>
          <a:bodyPr anchor="t" rtlCol="false" tIns="0" lIns="0" bIns="0" rIns="0">
            <a:spAutoFit/>
          </a:bodyPr>
          <a:lstStyle/>
          <a:p>
            <a:pPr algn="l">
              <a:lnSpc>
                <a:spcPts val="3121"/>
              </a:lnSpc>
            </a:pPr>
            <a:r>
              <a:rPr lang="en-US" sz="3121" spc="437">
                <a:solidFill>
                  <a:srgbClr val="3C6CA8"/>
                </a:solidFill>
                <a:latin typeface="Hammersmith One"/>
                <a:ea typeface="Hammersmith One"/>
                <a:cs typeface="Hammersmith One"/>
                <a:sym typeface="Hammersmith One"/>
              </a:rPr>
              <a:t>TECHNICAL WRITER</a:t>
            </a:r>
          </a:p>
          <a:p>
            <a:pPr algn="l">
              <a:lnSpc>
                <a:spcPts val="1922"/>
              </a:lnSpc>
            </a:pPr>
            <a:r>
              <a:rPr lang="en-US" sz="1922" spc="269">
                <a:solidFill>
                  <a:srgbClr val="3C6CA8"/>
                </a:solidFill>
                <a:latin typeface="Hammersmith One"/>
                <a:ea typeface="Hammersmith One"/>
                <a:cs typeface="Hammersmith One"/>
                <a:sym typeface="Hammersmith One"/>
              </a:rPr>
              <a:t>(CONTRACT)</a:t>
            </a:r>
          </a:p>
        </p:txBody>
      </p:sp>
      <p:sp>
        <p:nvSpPr>
          <p:cNvPr name="TextBox 27" id="27"/>
          <p:cNvSpPr txBox="true"/>
          <p:nvPr/>
        </p:nvSpPr>
        <p:spPr>
          <a:xfrm rot="0">
            <a:off x="12293500" y="3611580"/>
            <a:ext cx="5496789" cy="803198"/>
          </a:xfrm>
          <a:prstGeom prst="rect">
            <a:avLst/>
          </a:prstGeom>
        </p:spPr>
        <p:txBody>
          <a:bodyPr anchor="t" rtlCol="false" tIns="0" lIns="0" bIns="0" rIns="0">
            <a:spAutoFit/>
          </a:bodyPr>
          <a:lstStyle/>
          <a:p>
            <a:pPr algn="l">
              <a:lnSpc>
                <a:spcPts val="3121"/>
              </a:lnSpc>
            </a:pPr>
            <a:r>
              <a:rPr lang="en-US" sz="3121" spc="437">
                <a:solidFill>
                  <a:srgbClr val="3C6CA8"/>
                </a:solidFill>
                <a:latin typeface="Hammersmith One"/>
                <a:ea typeface="Hammersmith One"/>
                <a:cs typeface="Hammersmith One"/>
                <a:sym typeface="Hammersmith One"/>
              </a:rPr>
              <a:t>TRAINING AND SAFETY SPECIALIST</a:t>
            </a:r>
          </a:p>
        </p:txBody>
      </p:sp>
      <p:sp>
        <p:nvSpPr>
          <p:cNvPr name="TextBox 28" id="28"/>
          <p:cNvSpPr txBox="true"/>
          <p:nvPr/>
        </p:nvSpPr>
        <p:spPr>
          <a:xfrm rot="0">
            <a:off x="12293500" y="6478286"/>
            <a:ext cx="4965800" cy="803198"/>
          </a:xfrm>
          <a:prstGeom prst="rect">
            <a:avLst/>
          </a:prstGeom>
        </p:spPr>
        <p:txBody>
          <a:bodyPr anchor="t" rtlCol="false" tIns="0" lIns="0" bIns="0" rIns="0">
            <a:spAutoFit/>
          </a:bodyPr>
          <a:lstStyle/>
          <a:p>
            <a:pPr algn="l">
              <a:lnSpc>
                <a:spcPts val="3121"/>
              </a:lnSpc>
            </a:pPr>
            <a:r>
              <a:rPr lang="en-US" sz="3121" spc="437">
                <a:solidFill>
                  <a:srgbClr val="3C6CA8"/>
                </a:solidFill>
                <a:latin typeface="Hammersmith One"/>
                <a:ea typeface="Hammersmith One"/>
                <a:cs typeface="Hammersmith One"/>
                <a:sym typeface="Hammersmith One"/>
              </a:rPr>
              <a:t>PLANT TRAINING COORDINATOR</a:t>
            </a:r>
          </a:p>
        </p:txBody>
      </p:sp>
      <p:sp>
        <p:nvSpPr>
          <p:cNvPr name="TextBox 29" id="29"/>
          <p:cNvSpPr txBox="true"/>
          <p:nvPr/>
        </p:nvSpPr>
        <p:spPr>
          <a:xfrm rot="0">
            <a:off x="12293500" y="2237608"/>
            <a:ext cx="4965800" cy="1245870"/>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0000"/>
                </a:solidFill>
                <a:latin typeface="Open Sans 2"/>
                <a:ea typeface="Open Sans 2"/>
                <a:cs typeface="Open Sans 2"/>
                <a:sym typeface="Open Sans 2"/>
              </a:rPr>
              <a:t>Ensured all documentation is compliant with industry standards and best practices. </a:t>
            </a:r>
          </a:p>
          <a:p>
            <a:pPr algn="l" marL="259080" indent="-129540" lvl="1">
              <a:lnSpc>
                <a:spcPts val="1679"/>
              </a:lnSpc>
              <a:buFont typeface="Arial"/>
              <a:buChar char="•"/>
            </a:pPr>
            <a:r>
              <a:rPr lang="en-US" sz="1200">
                <a:solidFill>
                  <a:srgbClr val="000000"/>
                </a:solidFill>
                <a:latin typeface="Open Sans 2"/>
                <a:ea typeface="Open Sans 2"/>
                <a:cs typeface="Open Sans 2"/>
                <a:sym typeface="Open Sans 2"/>
              </a:rPr>
              <a:t>Edited and proofread technical documents for clarity, consistency, and accuracy. </a:t>
            </a:r>
          </a:p>
          <a:p>
            <a:pPr algn="l" marL="259080" indent="-129540" lvl="1">
              <a:lnSpc>
                <a:spcPts val="1679"/>
              </a:lnSpc>
              <a:buFont typeface="Arial"/>
              <a:buChar char="•"/>
            </a:pPr>
            <a:r>
              <a:rPr lang="en-US" sz="1200">
                <a:solidFill>
                  <a:srgbClr val="000000"/>
                </a:solidFill>
                <a:latin typeface="Open Sans 2"/>
                <a:ea typeface="Open Sans 2"/>
                <a:cs typeface="Open Sans 2"/>
                <a:sym typeface="Open Sans 2"/>
              </a:rPr>
              <a:t>Reduced the overall workload for the conversion project by 40%. </a:t>
            </a:r>
          </a:p>
          <a:p>
            <a:pPr algn="l">
              <a:lnSpc>
                <a:spcPts val="1679"/>
              </a:lnSpc>
            </a:pPr>
          </a:p>
        </p:txBody>
      </p:sp>
      <p:sp>
        <p:nvSpPr>
          <p:cNvPr name="TextBox 30" id="30"/>
          <p:cNvSpPr txBox="true"/>
          <p:nvPr/>
        </p:nvSpPr>
        <p:spPr>
          <a:xfrm rot="0">
            <a:off x="12293500" y="4681478"/>
            <a:ext cx="5146758" cy="1664970"/>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0000"/>
                </a:solidFill>
                <a:latin typeface="Open Sans 2"/>
                <a:ea typeface="Open Sans 2"/>
                <a:cs typeface="Open Sans 2"/>
                <a:sym typeface="Open Sans 2"/>
              </a:rPr>
              <a:t>Implemented and managed annual training programs and increased compliance rates from 20% to 85%.</a:t>
            </a:r>
          </a:p>
          <a:p>
            <a:pPr algn="l" marL="259080" indent="-129540" lvl="1">
              <a:lnSpc>
                <a:spcPts val="1679"/>
              </a:lnSpc>
              <a:buFont typeface="Arial"/>
              <a:buChar char="•"/>
            </a:pPr>
            <a:r>
              <a:rPr lang="en-US" sz="1200">
                <a:solidFill>
                  <a:srgbClr val="000000"/>
                </a:solidFill>
                <a:latin typeface="Open Sans 2"/>
                <a:ea typeface="Open Sans 2"/>
                <a:cs typeface="Open Sans 2"/>
                <a:sym typeface="Open Sans 2"/>
              </a:rPr>
              <a:t>Administered and managed the Learning Management System (LMS) while maintaining training records for e-learning and live training sessions across the company.</a:t>
            </a:r>
          </a:p>
          <a:p>
            <a:pPr algn="l" marL="259080" indent="-129540" lvl="1">
              <a:lnSpc>
                <a:spcPts val="1679"/>
              </a:lnSpc>
              <a:buFont typeface="Arial"/>
              <a:buChar char="•"/>
            </a:pPr>
            <a:r>
              <a:rPr lang="en-US" sz="1200">
                <a:solidFill>
                  <a:srgbClr val="000000"/>
                </a:solidFill>
                <a:latin typeface="Open Sans 2"/>
                <a:ea typeface="Open Sans 2"/>
                <a:cs typeface="Open Sans 2"/>
                <a:sym typeface="Open Sans 2"/>
              </a:rPr>
              <a:t>Developed instructional technical videos utilizing Canva detailing the installation process for elevator lifts.</a:t>
            </a:r>
          </a:p>
          <a:p>
            <a:pPr algn="l">
              <a:lnSpc>
                <a:spcPts val="1679"/>
              </a:lnSpc>
            </a:pPr>
          </a:p>
        </p:txBody>
      </p:sp>
      <p:sp>
        <p:nvSpPr>
          <p:cNvPr name="TextBox 31" id="31"/>
          <p:cNvSpPr txBox="true"/>
          <p:nvPr/>
        </p:nvSpPr>
        <p:spPr>
          <a:xfrm rot="0">
            <a:off x="12293500" y="7337121"/>
            <a:ext cx="5146758" cy="2084070"/>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0000"/>
                </a:solidFill>
                <a:latin typeface="Open Sans 2"/>
                <a:ea typeface="Open Sans 2"/>
                <a:cs typeface="Open Sans 2"/>
                <a:sym typeface="Open Sans 2"/>
              </a:rPr>
              <a:t>Managed Alchemy and Cornerstone LMS and SharePoint sites and provided reporting.</a:t>
            </a:r>
          </a:p>
          <a:p>
            <a:pPr algn="l" marL="259080" indent="-129540" lvl="1">
              <a:lnSpc>
                <a:spcPts val="1679"/>
              </a:lnSpc>
              <a:buFont typeface="Arial"/>
              <a:buChar char="•"/>
            </a:pPr>
            <a:r>
              <a:rPr lang="en-US" sz="1200">
                <a:solidFill>
                  <a:srgbClr val="000000"/>
                </a:solidFill>
                <a:latin typeface="Open Sans 2"/>
                <a:ea typeface="Open Sans 2"/>
                <a:cs typeface="Open Sans 2"/>
                <a:sym typeface="Open Sans 2"/>
              </a:rPr>
              <a:t>Transformed new hire orientation training into a comprehensive program that equipped employees with essential food production floor skills.</a:t>
            </a:r>
          </a:p>
          <a:p>
            <a:pPr algn="l" marL="259080" indent="-129540" lvl="1">
              <a:lnSpc>
                <a:spcPts val="1679"/>
              </a:lnSpc>
              <a:buFont typeface="Arial"/>
              <a:buChar char="•"/>
            </a:pPr>
            <a:r>
              <a:rPr lang="en-US" sz="1200">
                <a:solidFill>
                  <a:srgbClr val="000000"/>
                </a:solidFill>
                <a:latin typeface="Open Sans 2"/>
                <a:ea typeface="Open Sans 2"/>
                <a:cs typeface="Open Sans 2"/>
                <a:sym typeface="Open Sans 2"/>
              </a:rPr>
              <a:t>Scheduled and led instructor-led training for 20-30 new hires during orientation.</a:t>
            </a:r>
          </a:p>
          <a:p>
            <a:pPr algn="l" marL="259080" indent="-129540" lvl="1">
              <a:lnSpc>
                <a:spcPts val="1679"/>
              </a:lnSpc>
              <a:buFont typeface="Arial"/>
              <a:buChar char="•"/>
            </a:pPr>
            <a:r>
              <a:rPr lang="en-US" sz="1200">
                <a:solidFill>
                  <a:srgbClr val="000000"/>
                </a:solidFill>
                <a:latin typeface="Open Sans 2"/>
                <a:ea typeface="Open Sans 2"/>
                <a:cs typeface="Open Sans 2"/>
                <a:sym typeface="Open Sans 2"/>
              </a:rPr>
              <a:t>Conducted needs and skill analysis to uncover additional business support opportunities.</a:t>
            </a:r>
          </a:p>
          <a:p>
            <a:pPr algn="l">
              <a:lnSpc>
                <a:spcPts val="1679"/>
              </a:lnSpc>
            </a:pPr>
          </a:p>
        </p:txBody>
      </p:sp>
      <p:sp>
        <p:nvSpPr>
          <p:cNvPr name="TextBox 32" id="32"/>
          <p:cNvSpPr txBox="true"/>
          <p:nvPr/>
        </p:nvSpPr>
        <p:spPr>
          <a:xfrm rot="0">
            <a:off x="3008101" y="962025"/>
            <a:ext cx="2287586" cy="368300"/>
          </a:xfrm>
          <a:prstGeom prst="rect">
            <a:avLst/>
          </a:prstGeom>
        </p:spPr>
        <p:txBody>
          <a:bodyPr anchor="t" rtlCol="false" tIns="0" lIns="0" bIns="0" rIns="0">
            <a:spAutoFit/>
          </a:bodyPr>
          <a:lstStyle/>
          <a:p>
            <a:pPr algn="l">
              <a:lnSpc>
                <a:spcPts val="2800"/>
              </a:lnSpc>
            </a:pPr>
            <a:r>
              <a:rPr lang="en-US" sz="2000" b="true">
                <a:solidFill>
                  <a:srgbClr val="FFFFFF"/>
                </a:solidFill>
                <a:latin typeface="Poppins Bold"/>
                <a:ea typeface="Poppins Bold"/>
                <a:cs typeface="Poppins Bold"/>
                <a:sym typeface="Poppins Bold"/>
              </a:rPr>
              <a:t>Work Experience</a:t>
            </a:r>
          </a:p>
        </p:txBody>
      </p:sp>
      <p:sp>
        <p:nvSpPr>
          <p:cNvPr name="TextBox 33" id="33"/>
          <p:cNvSpPr txBox="true"/>
          <p:nvPr/>
        </p:nvSpPr>
        <p:spPr>
          <a:xfrm rot="0">
            <a:off x="1400161" y="962025"/>
            <a:ext cx="1334576" cy="368300"/>
          </a:xfrm>
          <a:prstGeom prst="rect">
            <a:avLst/>
          </a:prstGeom>
        </p:spPr>
        <p:txBody>
          <a:bodyPr anchor="t" rtlCol="false" tIns="0" lIns="0" bIns="0" rIns="0">
            <a:spAutoFit/>
          </a:bodyPr>
          <a:lstStyle/>
          <a:p>
            <a:pPr algn="l">
              <a:lnSpc>
                <a:spcPts val="2800"/>
              </a:lnSpc>
            </a:pPr>
            <a:r>
              <a:rPr lang="en-US" sz="2000">
                <a:solidFill>
                  <a:srgbClr val="FFFFFF"/>
                </a:solidFill>
                <a:latin typeface="Poppins"/>
                <a:ea typeface="Poppins"/>
                <a:cs typeface="Poppins"/>
                <a:sym typeface="Poppins"/>
              </a:rPr>
              <a:t>Education</a:t>
            </a:r>
          </a:p>
        </p:txBody>
      </p:sp>
      <p:sp>
        <p:nvSpPr>
          <p:cNvPr name="TextBox 34" id="34"/>
          <p:cNvSpPr txBox="true"/>
          <p:nvPr/>
        </p:nvSpPr>
        <p:spPr>
          <a:xfrm rot="0">
            <a:off x="341228" y="962025"/>
            <a:ext cx="900558" cy="368300"/>
          </a:xfrm>
          <a:prstGeom prst="rect">
            <a:avLst/>
          </a:prstGeom>
        </p:spPr>
        <p:txBody>
          <a:bodyPr anchor="t" rtlCol="false" tIns="0" lIns="0" bIns="0" rIns="0">
            <a:spAutoFit/>
          </a:bodyPr>
          <a:lstStyle/>
          <a:p>
            <a:pPr algn="l">
              <a:lnSpc>
                <a:spcPts val="2800"/>
              </a:lnSpc>
            </a:pPr>
            <a:r>
              <a:rPr lang="en-US" sz="2000">
                <a:solidFill>
                  <a:srgbClr val="FFFFFF"/>
                </a:solidFill>
                <a:latin typeface="Poppins"/>
                <a:ea typeface="Poppins"/>
                <a:cs typeface="Poppins"/>
                <a:sym typeface="Poppins"/>
              </a:rPr>
              <a:t>About</a:t>
            </a:r>
          </a:p>
        </p:txBody>
      </p:sp>
      <p:sp>
        <p:nvSpPr>
          <p:cNvPr name="TextBox 35" id="35"/>
          <p:cNvSpPr txBox="true"/>
          <p:nvPr/>
        </p:nvSpPr>
        <p:spPr>
          <a:xfrm rot="0">
            <a:off x="7842707" y="962025"/>
            <a:ext cx="1068155" cy="368300"/>
          </a:xfrm>
          <a:prstGeom prst="rect">
            <a:avLst/>
          </a:prstGeom>
        </p:spPr>
        <p:txBody>
          <a:bodyPr anchor="t" rtlCol="false" tIns="0" lIns="0" bIns="0" rIns="0">
            <a:spAutoFit/>
          </a:bodyPr>
          <a:lstStyle/>
          <a:p>
            <a:pPr algn="l">
              <a:lnSpc>
                <a:spcPts val="2800"/>
              </a:lnSpc>
            </a:pPr>
            <a:r>
              <a:rPr lang="en-US" sz="2000">
                <a:solidFill>
                  <a:srgbClr val="FFFFFF"/>
                </a:solidFill>
                <a:latin typeface="Poppins"/>
                <a:ea typeface="Poppins"/>
                <a:cs typeface="Poppins"/>
                <a:sym typeface="Poppins"/>
              </a:rPr>
              <a:t>Contact</a:t>
            </a:r>
          </a:p>
        </p:txBody>
      </p:sp>
      <p:sp>
        <p:nvSpPr>
          <p:cNvPr name="AutoShape 36" id="36"/>
          <p:cNvSpPr/>
          <p:nvPr/>
        </p:nvSpPr>
        <p:spPr>
          <a:xfrm rot="0">
            <a:off x="3964596" y="9416429"/>
            <a:ext cx="5317110" cy="0"/>
          </a:xfrm>
          <a:prstGeom prst="line">
            <a:avLst/>
          </a:prstGeom>
          <a:ln cap="flat" w="9525">
            <a:solidFill>
              <a:srgbClr val="FFFFFF"/>
            </a:solidFill>
            <a:prstDash val="solid"/>
            <a:headEnd type="none" len="sm" w="sm"/>
            <a:tailEnd type="none" len="sm" w="sm"/>
          </a:ln>
        </p:spPr>
      </p:sp>
      <p:sp>
        <p:nvSpPr>
          <p:cNvPr name="AutoShape 37" id="37"/>
          <p:cNvSpPr/>
          <p:nvPr/>
        </p:nvSpPr>
        <p:spPr>
          <a:xfrm rot="0">
            <a:off x="9281705" y="9416429"/>
            <a:ext cx="7851003" cy="0"/>
          </a:xfrm>
          <a:prstGeom prst="line">
            <a:avLst/>
          </a:prstGeom>
          <a:ln cap="flat" w="9525">
            <a:solidFill>
              <a:srgbClr val="3C6CA8"/>
            </a:solidFill>
            <a:prstDash val="solid"/>
            <a:headEnd type="none" len="sm" w="sm"/>
            <a:tailEnd type="none" len="sm" w="sm"/>
          </a:ln>
        </p:spPr>
      </p:sp>
      <p:sp>
        <p:nvSpPr>
          <p:cNvPr name="TextBox 38" id="38"/>
          <p:cNvSpPr txBox="true"/>
          <p:nvPr/>
        </p:nvSpPr>
        <p:spPr>
          <a:xfrm rot="0">
            <a:off x="5267662" y="5987188"/>
            <a:ext cx="3079824" cy="3074035"/>
          </a:xfrm>
          <a:prstGeom prst="rect">
            <a:avLst/>
          </a:prstGeom>
        </p:spPr>
        <p:txBody>
          <a:bodyPr anchor="t" rtlCol="false" tIns="0" lIns="0" bIns="0" rIns="0">
            <a:spAutoFit/>
          </a:bodyPr>
          <a:lstStyle/>
          <a:p>
            <a:pPr algn="l">
              <a:lnSpc>
                <a:spcPts val="2800"/>
              </a:lnSpc>
            </a:pPr>
            <a:r>
              <a:rPr lang="en-US" sz="2000">
                <a:solidFill>
                  <a:srgbClr val="FFFFFF"/>
                </a:solidFill>
                <a:latin typeface="Montserrat"/>
                <a:ea typeface="Montserrat"/>
                <a:cs typeface="Montserrat"/>
                <a:sym typeface="Montserrat"/>
              </a:rPr>
              <a:t>Technology:</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Articulate Storyline</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Rise</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Genial.ly</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MS Office</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Capcut</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Camtasia</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Snagit</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Adobe Captivate</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Artificial Intelligence (AI)</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Video and Audio Editing</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VEED</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Vyond</a:t>
            </a:r>
          </a:p>
          <a:p>
            <a:pPr algn="l" marL="259083" indent="-129542" lvl="1">
              <a:lnSpc>
                <a:spcPts val="1680"/>
              </a:lnSpc>
              <a:buFont typeface="Arial"/>
              <a:buChar char="•"/>
            </a:pPr>
            <a:r>
              <a:rPr lang="en-US" sz="1200">
                <a:solidFill>
                  <a:srgbClr val="FFFFFF"/>
                </a:solidFill>
                <a:latin typeface="Montserrat"/>
                <a:ea typeface="Montserrat"/>
                <a:cs typeface="Montserrat"/>
                <a:sym typeface="Montserrat"/>
              </a:rPr>
              <a:t>LMS (iSpring, Alchemy, Cornerstone)</a:t>
            </a:r>
          </a:p>
        </p:txBody>
      </p:sp>
      <p:sp>
        <p:nvSpPr>
          <p:cNvPr name="TextBox 39" id="39"/>
          <p:cNvSpPr txBox="true"/>
          <p:nvPr/>
        </p:nvSpPr>
        <p:spPr>
          <a:xfrm rot="0">
            <a:off x="5569051" y="962025"/>
            <a:ext cx="1997431" cy="368300"/>
          </a:xfrm>
          <a:prstGeom prst="rect">
            <a:avLst/>
          </a:prstGeom>
        </p:spPr>
        <p:txBody>
          <a:bodyPr anchor="t" rtlCol="false" tIns="0" lIns="0" bIns="0" rIns="0">
            <a:spAutoFit/>
          </a:bodyPr>
          <a:lstStyle/>
          <a:p>
            <a:pPr algn="l">
              <a:lnSpc>
                <a:spcPts val="2800"/>
              </a:lnSpc>
            </a:pPr>
            <a:r>
              <a:rPr lang="en-US" sz="2000">
                <a:solidFill>
                  <a:srgbClr val="FFFFFF"/>
                </a:solidFill>
                <a:latin typeface="Poppins"/>
                <a:ea typeface="Poppins"/>
                <a:cs typeface="Poppins"/>
                <a:sym typeface="Poppins"/>
              </a:rPr>
              <a:t>Work Examples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3413255" y="9126921"/>
            <a:ext cx="11602667" cy="0"/>
          </a:xfrm>
          <a:prstGeom prst="line">
            <a:avLst/>
          </a:prstGeom>
          <a:ln cap="flat" w="9525">
            <a:solidFill>
              <a:srgbClr val="5EB090"/>
            </a:solidFill>
            <a:prstDash val="solid"/>
            <a:headEnd type="none" len="sm" w="sm"/>
            <a:tailEnd type="none" len="sm" w="sm"/>
          </a:ln>
        </p:spPr>
      </p:sp>
      <p:grpSp>
        <p:nvGrpSpPr>
          <p:cNvPr name="Group 3" id="3"/>
          <p:cNvGrpSpPr/>
          <p:nvPr/>
        </p:nvGrpSpPr>
        <p:grpSpPr>
          <a:xfrm rot="0">
            <a:off x="16786752" y="8895410"/>
            <a:ext cx="472548" cy="47254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6091937" y="8895410"/>
            <a:ext cx="472548" cy="4725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322"/>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0">
            <a:off x="15400314" y="8895410"/>
            <a:ext cx="472548" cy="4725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CA8"/>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0">
            <a:off x="-1391938" y="-1390848"/>
            <a:ext cx="20420525" cy="1581348"/>
            <a:chOff x="0" y="0"/>
            <a:chExt cx="5378245" cy="416487"/>
          </a:xfrm>
        </p:grpSpPr>
        <p:sp>
          <p:nvSpPr>
            <p:cNvPr name="Freeform 13" id="13"/>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14" id="14"/>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9371681" y="2361273"/>
            <a:ext cx="7395165" cy="5370739"/>
          </a:xfrm>
          <a:custGeom>
            <a:avLst/>
            <a:gdLst/>
            <a:ahLst/>
            <a:cxnLst/>
            <a:rect r="r" b="b" t="t" l="l"/>
            <a:pathLst>
              <a:path h="5370739" w="7395165">
                <a:moveTo>
                  <a:pt x="0" y="0"/>
                </a:moveTo>
                <a:lnTo>
                  <a:pt x="7395165" y="0"/>
                </a:lnTo>
                <a:lnTo>
                  <a:pt x="7395165" y="5370739"/>
                </a:lnTo>
                <a:lnTo>
                  <a:pt x="0" y="5370739"/>
                </a:lnTo>
                <a:lnTo>
                  <a:pt x="0" y="0"/>
                </a:lnTo>
                <a:close/>
              </a:path>
            </a:pathLst>
          </a:custGeom>
          <a:blipFill>
            <a:blip r:embed="rId2"/>
            <a:stretch>
              <a:fillRect l="0" t="0" r="0" b="0"/>
            </a:stretch>
          </a:blipFill>
        </p:spPr>
      </p:sp>
      <p:sp>
        <p:nvSpPr>
          <p:cNvPr name="TextBox 16" id="16"/>
          <p:cNvSpPr txBox="true"/>
          <p:nvPr/>
        </p:nvSpPr>
        <p:spPr>
          <a:xfrm rot="0">
            <a:off x="4259165" y="980878"/>
            <a:ext cx="217427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17" id="17"/>
          <p:cNvSpPr txBox="true"/>
          <p:nvPr/>
        </p:nvSpPr>
        <p:spPr>
          <a:xfrm rot="0">
            <a:off x="2483351" y="962025"/>
            <a:ext cx="1328825"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Education</a:t>
            </a:r>
          </a:p>
        </p:txBody>
      </p:sp>
      <p:sp>
        <p:nvSpPr>
          <p:cNvPr name="TextBox 18" id="18"/>
          <p:cNvSpPr txBox="true"/>
          <p:nvPr/>
        </p:nvSpPr>
        <p:spPr>
          <a:xfrm rot="0">
            <a:off x="1221454" y="980878"/>
            <a:ext cx="814222"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About</a:t>
            </a:r>
          </a:p>
        </p:txBody>
      </p:sp>
      <p:sp>
        <p:nvSpPr>
          <p:cNvPr name="TextBox 19" id="19"/>
          <p:cNvSpPr txBox="true"/>
          <p:nvPr/>
        </p:nvSpPr>
        <p:spPr>
          <a:xfrm rot="0">
            <a:off x="9371681" y="980878"/>
            <a:ext cx="110546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Contact</a:t>
            </a:r>
          </a:p>
        </p:txBody>
      </p:sp>
      <p:sp>
        <p:nvSpPr>
          <p:cNvPr name="TextBox 20" id="20"/>
          <p:cNvSpPr txBox="true"/>
          <p:nvPr/>
        </p:nvSpPr>
        <p:spPr>
          <a:xfrm rot="0">
            <a:off x="1028700" y="1585898"/>
            <a:ext cx="7789624" cy="459656"/>
          </a:xfrm>
          <a:prstGeom prst="rect">
            <a:avLst/>
          </a:prstGeom>
        </p:spPr>
        <p:txBody>
          <a:bodyPr anchor="t" rtlCol="false" tIns="0" lIns="0" bIns="0" rIns="0">
            <a:spAutoFit/>
          </a:bodyPr>
          <a:lstStyle/>
          <a:p>
            <a:pPr algn="l">
              <a:lnSpc>
                <a:spcPts val="3539"/>
              </a:lnSpc>
            </a:pPr>
            <a:r>
              <a:rPr lang="en-US" sz="2528" b="true">
                <a:solidFill>
                  <a:srgbClr val="000000"/>
                </a:solidFill>
                <a:latin typeface="Poppins Bold"/>
                <a:ea typeface="Poppins Bold"/>
                <a:cs typeface="Poppins Bold"/>
                <a:sym typeface="Poppins Bold"/>
              </a:rPr>
              <a:t>Example # 1 : Employee Observation Training</a:t>
            </a:r>
          </a:p>
        </p:txBody>
      </p:sp>
      <p:sp>
        <p:nvSpPr>
          <p:cNvPr name="TextBox 21" id="21"/>
          <p:cNvSpPr txBox="true"/>
          <p:nvPr/>
        </p:nvSpPr>
        <p:spPr>
          <a:xfrm rot="0">
            <a:off x="6880425" y="980878"/>
            <a:ext cx="2043581"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Work Examples</a:t>
            </a:r>
          </a:p>
        </p:txBody>
      </p:sp>
      <p:sp>
        <p:nvSpPr>
          <p:cNvPr name="TextBox 22" id="22"/>
          <p:cNvSpPr txBox="true"/>
          <p:nvPr/>
        </p:nvSpPr>
        <p:spPr>
          <a:xfrm rot="0">
            <a:off x="1028700" y="2162837"/>
            <a:ext cx="170878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Problem :</a:t>
            </a:r>
          </a:p>
        </p:txBody>
      </p:sp>
      <p:sp>
        <p:nvSpPr>
          <p:cNvPr name="TextBox 23" id="23"/>
          <p:cNvSpPr txBox="true"/>
          <p:nvPr/>
        </p:nvSpPr>
        <p:spPr>
          <a:xfrm rot="0">
            <a:off x="944171" y="4258762"/>
            <a:ext cx="258770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Design Process :</a:t>
            </a:r>
          </a:p>
        </p:txBody>
      </p:sp>
      <p:sp>
        <p:nvSpPr>
          <p:cNvPr name="TextBox 24" id="24"/>
          <p:cNvSpPr txBox="true"/>
          <p:nvPr/>
        </p:nvSpPr>
        <p:spPr>
          <a:xfrm rot="0">
            <a:off x="944171" y="6038665"/>
            <a:ext cx="169985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Solution :</a:t>
            </a:r>
          </a:p>
        </p:txBody>
      </p:sp>
      <p:sp>
        <p:nvSpPr>
          <p:cNvPr name="TextBox 25" id="25"/>
          <p:cNvSpPr txBox="true"/>
          <p:nvPr/>
        </p:nvSpPr>
        <p:spPr>
          <a:xfrm rot="0">
            <a:off x="944171" y="7818568"/>
            <a:ext cx="1576149"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Technology :</a:t>
            </a:r>
          </a:p>
        </p:txBody>
      </p:sp>
      <p:sp>
        <p:nvSpPr>
          <p:cNvPr name="TextBox 26" id="26"/>
          <p:cNvSpPr txBox="true"/>
          <p:nvPr/>
        </p:nvSpPr>
        <p:spPr>
          <a:xfrm rot="0">
            <a:off x="1028700" y="2589983"/>
            <a:ext cx="7226463" cy="1369060"/>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The supervisors currently in place felt that they did not have the proper training and tools to conduct observations correctly. They expressed concerned that they would be accused of favoritism or discrimination. Their request was to have a training that walked through the observation process and provide guidance on how to conduct it without bias.</a:t>
            </a:r>
          </a:p>
        </p:txBody>
      </p:sp>
      <p:sp>
        <p:nvSpPr>
          <p:cNvPr name="TextBox 27" id="27"/>
          <p:cNvSpPr txBox="true"/>
          <p:nvPr/>
        </p:nvSpPr>
        <p:spPr>
          <a:xfrm rot="0">
            <a:off x="944171" y="4684210"/>
            <a:ext cx="7226463" cy="1092835"/>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Using Human-Centered Design, a framework was built out in order to decide the best way to present the information in a logical and scaffolding manner. Emphasis was to provide real life examples of what the supervisors would encounter and how to deal with each situation. </a:t>
            </a:r>
          </a:p>
        </p:txBody>
      </p:sp>
      <p:sp>
        <p:nvSpPr>
          <p:cNvPr name="TextBox 28" id="28"/>
          <p:cNvSpPr txBox="true"/>
          <p:nvPr/>
        </p:nvSpPr>
        <p:spPr>
          <a:xfrm rot="0">
            <a:off x="944171" y="6464113"/>
            <a:ext cx="7226463" cy="1092835"/>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Using Human-Centered Design, a framework was built out in order to decide the best way to present the information in a logical and scaffolding manner. Collaboration with SMEs was necessary to provide scope and “tribal knowledge”.</a:t>
            </a:r>
          </a:p>
        </p:txBody>
      </p:sp>
      <p:sp>
        <p:nvSpPr>
          <p:cNvPr name="TextBox 29" id="29"/>
          <p:cNvSpPr txBox="true"/>
          <p:nvPr/>
        </p:nvSpPr>
        <p:spPr>
          <a:xfrm rot="0">
            <a:off x="2697949" y="7903656"/>
            <a:ext cx="7226463" cy="264160"/>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PowerPoint, Canva</a:t>
            </a:r>
          </a:p>
        </p:txBody>
      </p:sp>
      <p:grpSp>
        <p:nvGrpSpPr>
          <p:cNvPr name="Group 30" id="30"/>
          <p:cNvGrpSpPr/>
          <p:nvPr/>
        </p:nvGrpSpPr>
        <p:grpSpPr>
          <a:xfrm rot="0">
            <a:off x="9924412" y="4874921"/>
            <a:ext cx="5948451" cy="902124"/>
            <a:chOff x="0" y="0"/>
            <a:chExt cx="7931268" cy="1202832"/>
          </a:xfrm>
        </p:grpSpPr>
        <p:sp>
          <p:nvSpPr>
            <p:cNvPr name="Freeform 31" id="31"/>
            <p:cNvSpPr/>
            <p:nvPr/>
          </p:nvSpPr>
          <p:spPr>
            <a:xfrm flipH="false" flipV="false" rot="0">
              <a:off x="0" y="0"/>
              <a:ext cx="1099088" cy="1202832"/>
            </a:xfrm>
            <a:custGeom>
              <a:avLst/>
              <a:gdLst/>
              <a:ahLst/>
              <a:cxnLst/>
              <a:rect r="r" b="b" t="t" l="l"/>
              <a:pathLst>
                <a:path h="1202832" w="1099088">
                  <a:moveTo>
                    <a:pt x="0" y="0"/>
                  </a:moveTo>
                  <a:lnTo>
                    <a:pt x="1099088" y="0"/>
                  </a:lnTo>
                  <a:lnTo>
                    <a:pt x="1099088" y="1202832"/>
                  </a:lnTo>
                  <a:lnTo>
                    <a:pt x="0" y="1202832"/>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TextBox 32" id="32"/>
            <p:cNvSpPr txBox="true"/>
            <p:nvPr/>
          </p:nvSpPr>
          <p:spPr>
            <a:xfrm rot="0">
              <a:off x="1165977" y="-95250"/>
              <a:ext cx="6765290" cy="1151043"/>
            </a:xfrm>
            <a:prstGeom prst="rect">
              <a:avLst/>
            </a:prstGeom>
          </p:spPr>
          <p:txBody>
            <a:bodyPr anchor="t" rtlCol="false" tIns="0" lIns="0" bIns="0" rIns="0">
              <a:spAutoFit/>
            </a:bodyPr>
            <a:lstStyle/>
            <a:p>
              <a:pPr algn="ctr">
                <a:lnSpc>
                  <a:spcPts val="7279"/>
                </a:lnSpc>
              </a:pPr>
              <a:r>
                <a:rPr lang="en-US" sz="5199" b="true">
                  <a:solidFill>
                    <a:srgbClr val="B78FD6">
                      <a:alpha val="16863"/>
                    </a:srgbClr>
                  </a:solidFill>
                  <a:latin typeface="Canva Sans Bold"/>
                  <a:ea typeface="Canva Sans Bold"/>
                  <a:cs typeface="Canva Sans Bold"/>
                  <a:sym typeface="Canva Sans Bold"/>
                </a:rPr>
                <a:t>Joyce Pickering</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3413255" y="9126921"/>
            <a:ext cx="11602667" cy="0"/>
          </a:xfrm>
          <a:prstGeom prst="line">
            <a:avLst/>
          </a:prstGeom>
          <a:ln cap="flat" w="9525">
            <a:solidFill>
              <a:srgbClr val="5EB090"/>
            </a:solidFill>
            <a:prstDash val="solid"/>
            <a:headEnd type="none" len="sm" w="sm"/>
            <a:tailEnd type="none" len="sm" w="sm"/>
          </a:ln>
        </p:spPr>
      </p:sp>
      <p:grpSp>
        <p:nvGrpSpPr>
          <p:cNvPr name="Group 3" id="3"/>
          <p:cNvGrpSpPr/>
          <p:nvPr/>
        </p:nvGrpSpPr>
        <p:grpSpPr>
          <a:xfrm rot="0">
            <a:off x="16786752" y="8895410"/>
            <a:ext cx="472548" cy="47254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6091937" y="8895410"/>
            <a:ext cx="472548" cy="4725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322"/>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0">
            <a:off x="15400314" y="8895410"/>
            <a:ext cx="472548" cy="4725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CA8"/>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0">
            <a:off x="-1391938" y="-1390848"/>
            <a:ext cx="20420525" cy="1581348"/>
            <a:chOff x="0" y="0"/>
            <a:chExt cx="5378245" cy="416487"/>
          </a:xfrm>
        </p:grpSpPr>
        <p:sp>
          <p:nvSpPr>
            <p:cNvPr name="Freeform 13" id="13"/>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14" id="14"/>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028700" y="2286661"/>
            <a:ext cx="7071562" cy="5224116"/>
          </a:xfrm>
          <a:custGeom>
            <a:avLst/>
            <a:gdLst/>
            <a:ahLst/>
            <a:cxnLst/>
            <a:rect r="r" b="b" t="t" l="l"/>
            <a:pathLst>
              <a:path h="5224116" w="7071562">
                <a:moveTo>
                  <a:pt x="0" y="0"/>
                </a:moveTo>
                <a:lnTo>
                  <a:pt x="7071562" y="0"/>
                </a:lnTo>
                <a:lnTo>
                  <a:pt x="7071562" y="5224117"/>
                </a:lnTo>
                <a:lnTo>
                  <a:pt x="0" y="5224117"/>
                </a:lnTo>
                <a:lnTo>
                  <a:pt x="0" y="0"/>
                </a:lnTo>
                <a:close/>
              </a:path>
            </a:pathLst>
          </a:custGeom>
          <a:blipFill>
            <a:blip r:embed="rId2"/>
            <a:stretch>
              <a:fillRect l="0" t="0" r="0" b="0"/>
            </a:stretch>
          </a:blipFill>
        </p:spPr>
      </p:sp>
      <p:sp>
        <p:nvSpPr>
          <p:cNvPr name="Freeform 16" id="16"/>
          <p:cNvSpPr/>
          <p:nvPr/>
        </p:nvSpPr>
        <p:spPr>
          <a:xfrm flipH="false" flipV="false" rot="0">
            <a:off x="9690970" y="2338335"/>
            <a:ext cx="6873515" cy="5120769"/>
          </a:xfrm>
          <a:custGeom>
            <a:avLst/>
            <a:gdLst/>
            <a:ahLst/>
            <a:cxnLst/>
            <a:rect r="r" b="b" t="t" l="l"/>
            <a:pathLst>
              <a:path h="5120769" w="6873515">
                <a:moveTo>
                  <a:pt x="0" y="0"/>
                </a:moveTo>
                <a:lnTo>
                  <a:pt x="6873516" y="0"/>
                </a:lnTo>
                <a:lnTo>
                  <a:pt x="6873516" y="5120769"/>
                </a:lnTo>
                <a:lnTo>
                  <a:pt x="0" y="5120769"/>
                </a:lnTo>
                <a:lnTo>
                  <a:pt x="0" y="0"/>
                </a:lnTo>
                <a:close/>
              </a:path>
            </a:pathLst>
          </a:custGeom>
          <a:blipFill>
            <a:blip r:embed="rId3"/>
            <a:stretch>
              <a:fillRect l="0" t="0" r="0" b="0"/>
            </a:stretch>
          </a:blipFill>
        </p:spPr>
      </p:sp>
      <p:sp>
        <p:nvSpPr>
          <p:cNvPr name="TextBox 17" id="17"/>
          <p:cNvSpPr txBox="true"/>
          <p:nvPr/>
        </p:nvSpPr>
        <p:spPr>
          <a:xfrm rot="0">
            <a:off x="4259165" y="980878"/>
            <a:ext cx="217427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18" id="18"/>
          <p:cNvSpPr txBox="true"/>
          <p:nvPr/>
        </p:nvSpPr>
        <p:spPr>
          <a:xfrm rot="0">
            <a:off x="2483351" y="962025"/>
            <a:ext cx="1328825"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Education</a:t>
            </a:r>
          </a:p>
        </p:txBody>
      </p:sp>
      <p:sp>
        <p:nvSpPr>
          <p:cNvPr name="TextBox 19" id="19"/>
          <p:cNvSpPr txBox="true"/>
          <p:nvPr/>
        </p:nvSpPr>
        <p:spPr>
          <a:xfrm rot="0">
            <a:off x="1221454" y="980878"/>
            <a:ext cx="814222"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About</a:t>
            </a:r>
          </a:p>
        </p:txBody>
      </p:sp>
      <p:sp>
        <p:nvSpPr>
          <p:cNvPr name="TextBox 20" id="20"/>
          <p:cNvSpPr txBox="true"/>
          <p:nvPr/>
        </p:nvSpPr>
        <p:spPr>
          <a:xfrm rot="0">
            <a:off x="9371681" y="980878"/>
            <a:ext cx="110546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Contact</a:t>
            </a:r>
          </a:p>
        </p:txBody>
      </p:sp>
      <p:sp>
        <p:nvSpPr>
          <p:cNvPr name="TextBox 21" id="21"/>
          <p:cNvSpPr txBox="true"/>
          <p:nvPr/>
        </p:nvSpPr>
        <p:spPr>
          <a:xfrm rot="0">
            <a:off x="1028700" y="1585898"/>
            <a:ext cx="7895306" cy="459656"/>
          </a:xfrm>
          <a:prstGeom prst="rect">
            <a:avLst/>
          </a:prstGeom>
        </p:spPr>
        <p:txBody>
          <a:bodyPr anchor="t" rtlCol="false" tIns="0" lIns="0" bIns="0" rIns="0">
            <a:spAutoFit/>
          </a:bodyPr>
          <a:lstStyle/>
          <a:p>
            <a:pPr algn="l">
              <a:lnSpc>
                <a:spcPts val="3539"/>
              </a:lnSpc>
            </a:pPr>
            <a:r>
              <a:rPr lang="en-US" sz="2528" b="true">
                <a:solidFill>
                  <a:srgbClr val="000000"/>
                </a:solidFill>
                <a:latin typeface="Poppins Bold"/>
                <a:ea typeface="Poppins Bold"/>
                <a:cs typeface="Poppins Bold"/>
                <a:sym typeface="Poppins Bold"/>
              </a:rPr>
              <a:t>Example # 1 : Employee Observation Training</a:t>
            </a:r>
          </a:p>
        </p:txBody>
      </p:sp>
      <p:sp>
        <p:nvSpPr>
          <p:cNvPr name="TextBox 22" id="22"/>
          <p:cNvSpPr txBox="true"/>
          <p:nvPr/>
        </p:nvSpPr>
        <p:spPr>
          <a:xfrm rot="0">
            <a:off x="6880425" y="980878"/>
            <a:ext cx="2043581"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Work Examples</a:t>
            </a:r>
          </a:p>
        </p:txBody>
      </p:sp>
      <p:grpSp>
        <p:nvGrpSpPr>
          <p:cNvPr name="Group 23" id="23"/>
          <p:cNvGrpSpPr/>
          <p:nvPr/>
        </p:nvGrpSpPr>
        <p:grpSpPr>
          <a:xfrm rot="0">
            <a:off x="10005027" y="4552461"/>
            <a:ext cx="5948451" cy="902124"/>
            <a:chOff x="0" y="0"/>
            <a:chExt cx="7931268" cy="1202832"/>
          </a:xfrm>
        </p:grpSpPr>
        <p:sp>
          <p:nvSpPr>
            <p:cNvPr name="Freeform 24" id="24"/>
            <p:cNvSpPr/>
            <p:nvPr/>
          </p:nvSpPr>
          <p:spPr>
            <a:xfrm flipH="false" flipV="false" rot="0">
              <a:off x="0" y="0"/>
              <a:ext cx="1099088" cy="1202832"/>
            </a:xfrm>
            <a:custGeom>
              <a:avLst/>
              <a:gdLst/>
              <a:ahLst/>
              <a:cxnLst/>
              <a:rect r="r" b="b" t="t" l="l"/>
              <a:pathLst>
                <a:path h="1202832" w="1099088">
                  <a:moveTo>
                    <a:pt x="0" y="0"/>
                  </a:moveTo>
                  <a:lnTo>
                    <a:pt x="1099088" y="0"/>
                  </a:lnTo>
                  <a:lnTo>
                    <a:pt x="1099088" y="1202832"/>
                  </a:lnTo>
                  <a:lnTo>
                    <a:pt x="0" y="1202832"/>
                  </a:lnTo>
                  <a:lnTo>
                    <a:pt x="0" y="0"/>
                  </a:lnTo>
                  <a:close/>
                </a:path>
              </a:pathLst>
            </a:custGeom>
            <a:blipFill>
              <a:blip r:embed="rId4">
                <a:alphaModFix amt="40000"/>
                <a:extLst>
                  <a:ext uri="{96DAC541-7B7A-43D3-8B79-37D633B846F1}">
                    <asvg:svgBlip xmlns:asvg="http://schemas.microsoft.com/office/drawing/2016/SVG/main" r:embed="rId5"/>
                  </a:ext>
                </a:extLst>
              </a:blip>
              <a:stretch>
                <a:fillRect l="0" t="0" r="0" b="0"/>
              </a:stretch>
            </a:blipFill>
          </p:spPr>
        </p:sp>
        <p:sp>
          <p:nvSpPr>
            <p:cNvPr name="TextBox 25" id="25"/>
            <p:cNvSpPr txBox="true"/>
            <p:nvPr/>
          </p:nvSpPr>
          <p:spPr>
            <a:xfrm rot="0">
              <a:off x="1165977" y="-95250"/>
              <a:ext cx="6765290" cy="1151043"/>
            </a:xfrm>
            <a:prstGeom prst="rect">
              <a:avLst/>
            </a:prstGeom>
          </p:spPr>
          <p:txBody>
            <a:bodyPr anchor="t" rtlCol="false" tIns="0" lIns="0" bIns="0" rIns="0">
              <a:spAutoFit/>
            </a:bodyPr>
            <a:lstStyle/>
            <a:p>
              <a:pPr algn="ctr">
                <a:lnSpc>
                  <a:spcPts val="7279"/>
                </a:lnSpc>
              </a:pPr>
              <a:r>
                <a:rPr lang="en-US" sz="5199" b="true">
                  <a:solidFill>
                    <a:srgbClr val="B78FD6">
                      <a:alpha val="16863"/>
                    </a:srgbClr>
                  </a:solidFill>
                  <a:latin typeface="Canva Sans Bold"/>
                  <a:ea typeface="Canva Sans Bold"/>
                  <a:cs typeface="Canva Sans Bold"/>
                  <a:sym typeface="Canva Sans Bold"/>
                </a:rPr>
                <a:t>Joyce Pickering</a:t>
              </a:r>
            </a:p>
          </p:txBody>
        </p:sp>
      </p:grpSp>
      <p:grpSp>
        <p:nvGrpSpPr>
          <p:cNvPr name="Group 26" id="26"/>
          <p:cNvGrpSpPr/>
          <p:nvPr/>
        </p:nvGrpSpPr>
        <p:grpSpPr>
          <a:xfrm rot="0">
            <a:off x="1464451" y="4447657"/>
            <a:ext cx="5948451" cy="902124"/>
            <a:chOff x="0" y="0"/>
            <a:chExt cx="7931268" cy="1202832"/>
          </a:xfrm>
        </p:grpSpPr>
        <p:sp>
          <p:nvSpPr>
            <p:cNvPr name="Freeform 27" id="27"/>
            <p:cNvSpPr/>
            <p:nvPr/>
          </p:nvSpPr>
          <p:spPr>
            <a:xfrm flipH="false" flipV="false" rot="0">
              <a:off x="0" y="0"/>
              <a:ext cx="1099088" cy="1202832"/>
            </a:xfrm>
            <a:custGeom>
              <a:avLst/>
              <a:gdLst/>
              <a:ahLst/>
              <a:cxnLst/>
              <a:rect r="r" b="b" t="t" l="l"/>
              <a:pathLst>
                <a:path h="1202832" w="1099088">
                  <a:moveTo>
                    <a:pt x="0" y="0"/>
                  </a:moveTo>
                  <a:lnTo>
                    <a:pt x="1099088" y="0"/>
                  </a:lnTo>
                  <a:lnTo>
                    <a:pt x="1099088" y="1202832"/>
                  </a:lnTo>
                  <a:lnTo>
                    <a:pt x="0" y="1202832"/>
                  </a:lnTo>
                  <a:lnTo>
                    <a:pt x="0" y="0"/>
                  </a:lnTo>
                  <a:close/>
                </a:path>
              </a:pathLst>
            </a:custGeom>
            <a:blipFill>
              <a:blip r:embed="rId4">
                <a:alphaModFix amt="40000"/>
                <a:extLst>
                  <a:ext uri="{96DAC541-7B7A-43D3-8B79-37D633B846F1}">
                    <asvg:svgBlip xmlns:asvg="http://schemas.microsoft.com/office/drawing/2016/SVG/main" r:embed="rId5"/>
                  </a:ext>
                </a:extLst>
              </a:blip>
              <a:stretch>
                <a:fillRect l="0" t="0" r="0" b="0"/>
              </a:stretch>
            </a:blipFill>
          </p:spPr>
        </p:sp>
        <p:sp>
          <p:nvSpPr>
            <p:cNvPr name="TextBox 28" id="28"/>
            <p:cNvSpPr txBox="true"/>
            <p:nvPr/>
          </p:nvSpPr>
          <p:spPr>
            <a:xfrm rot="0">
              <a:off x="1165977" y="-95250"/>
              <a:ext cx="6765290" cy="1151043"/>
            </a:xfrm>
            <a:prstGeom prst="rect">
              <a:avLst/>
            </a:prstGeom>
          </p:spPr>
          <p:txBody>
            <a:bodyPr anchor="t" rtlCol="false" tIns="0" lIns="0" bIns="0" rIns="0">
              <a:spAutoFit/>
            </a:bodyPr>
            <a:lstStyle/>
            <a:p>
              <a:pPr algn="ctr">
                <a:lnSpc>
                  <a:spcPts val="7279"/>
                </a:lnSpc>
              </a:pPr>
              <a:r>
                <a:rPr lang="en-US" sz="5199" b="true">
                  <a:solidFill>
                    <a:srgbClr val="B78FD6">
                      <a:alpha val="16863"/>
                    </a:srgbClr>
                  </a:solidFill>
                  <a:latin typeface="Canva Sans Bold"/>
                  <a:ea typeface="Canva Sans Bold"/>
                  <a:cs typeface="Canva Sans Bold"/>
                  <a:sym typeface="Canva Sans Bold"/>
                </a:rPr>
                <a:t>Joyce Pickering</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3413255" y="9126921"/>
            <a:ext cx="11602667" cy="0"/>
          </a:xfrm>
          <a:prstGeom prst="line">
            <a:avLst/>
          </a:prstGeom>
          <a:ln cap="flat" w="9525">
            <a:solidFill>
              <a:srgbClr val="5EB090"/>
            </a:solidFill>
            <a:prstDash val="solid"/>
            <a:headEnd type="none" len="sm" w="sm"/>
            <a:tailEnd type="none" len="sm" w="sm"/>
          </a:ln>
        </p:spPr>
      </p:sp>
      <p:grpSp>
        <p:nvGrpSpPr>
          <p:cNvPr name="Group 3" id="3"/>
          <p:cNvGrpSpPr/>
          <p:nvPr/>
        </p:nvGrpSpPr>
        <p:grpSpPr>
          <a:xfrm rot="0">
            <a:off x="16786752" y="8895410"/>
            <a:ext cx="472548" cy="47254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6091937" y="8895410"/>
            <a:ext cx="472548" cy="4725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322"/>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0">
            <a:off x="15400314" y="8895410"/>
            <a:ext cx="472548" cy="4725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CA8"/>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0">
            <a:off x="-1391938" y="-1390848"/>
            <a:ext cx="20420525" cy="1581348"/>
            <a:chOff x="0" y="0"/>
            <a:chExt cx="5378245" cy="416487"/>
          </a:xfrm>
        </p:grpSpPr>
        <p:sp>
          <p:nvSpPr>
            <p:cNvPr name="Freeform 13" id="13"/>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14" id="14"/>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9371681" y="2337685"/>
            <a:ext cx="7483758" cy="5637764"/>
          </a:xfrm>
          <a:custGeom>
            <a:avLst/>
            <a:gdLst/>
            <a:ahLst/>
            <a:cxnLst/>
            <a:rect r="r" b="b" t="t" l="l"/>
            <a:pathLst>
              <a:path h="5637764" w="7483758">
                <a:moveTo>
                  <a:pt x="0" y="0"/>
                </a:moveTo>
                <a:lnTo>
                  <a:pt x="7483758" y="0"/>
                </a:lnTo>
                <a:lnTo>
                  <a:pt x="7483758" y="5637764"/>
                </a:lnTo>
                <a:lnTo>
                  <a:pt x="0" y="5637764"/>
                </a:lnTo>
                <a:lnTo>
                  <a:pt x="0" y="0"/>
                </a:lnTo>
                <a:close/>
              </a:path>
            </a:pathLst>
          </a:custGeom>
          <a:blipFill>
            <a:blip r:embed="rId2"/>
            <a:stretch>
              <a:fillRect l="0" t="0" r="0" b="0"/>
            </a:stretch>
          </a:blipFill>
        </p:spPr>
      </p:sp>
      <p:sp>
        <p:nvSpPr>
          <p:cNvPr name="TextBox 16" id="16"/>
          <p:cNvSpPr txBox="true"/>
          <p:nvPr/>
        </p:nvSpPr>
        <p:spPr>
          <a:xfrm rot="0">
            <a:off x="4259165" y="980878"/>
            <a:ext cx="217427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17" id="17"/>
          <p:cNvSpPr txBox="true"/>
          <p:nvPr/>
        </p:nvSpPr>
        <p:spPr>
          <a:xfrm rot="0">
            <a:off x="2483351" y="962025"/>
            <a:ext cx="1328825"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Education</a:t>
            </a:r>
          </a:p>
        </p:txBody>
      </p:sp>
      <p:sp>
        <p:nvSpPr>
          <p:cNvPr name="TextBox 18" id="18"/>
          <p:cNvSpPr txBox="true"/>
          <p:nvPr/>
        </p:nvSpPr>
        <p:spPr>
          <a:xfrm rot="0">
            <a:off x="1221454" y="980878"/>
            <a:ext cx="814222"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About</a:t>
            </a:r>
          </a:p>
        </p:txBody>
      </p:sp>
      <p:sp>
        <p:nvSpPr>
          <p:cNvPr name="TextBox 19" id="19"/>
          <p:cNvSpPr txBox="true"/>
          <p:nvPr/>
        </p:nvSpPr>
        <p:spPr>
          <a:xfrm rot="0">
            <a:off x="9371681" y="980878"/>
            <a:ext cx="110546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Contact</a:t>
            </a:r>
          </a:p>
        </p:txBody>
      </p:sp>
      <p:sp>
        <p:nvSpPr>
          <p:cNvPr name="TextBox 20" id="20"/>
          <p:cNvSpPr txBox="true"/>
          <p:nvPr/>
        </p:nvSpPr>
        <p:spPr>
          <a:xfrm rot="0">
            <a:off x="1028700" y="1585898"/>
            <a:ext cx="8720495" cy="459656"/>
          </a:xfrm>
          <a:prstGeom prst="rect">
            <a:avLst/>
          </a:prstGeom>
        </p:spPr>
        <p:txBody>
          <a:bodyPr anchor="t" rtlCol="false" tIns="0" lIns="0" bIns="0" rIns="0">
            <a:spAutoFit/>
          </a:bodyPr>
          <a:lstStyle/>
          <a:p>
            <a:pPr algn="l">
              <a:lnSpc>
                <a:spcPts val="3539"/>
              </a:lnSpc>
            </a:pPr>
            <a:r>
              <a:rPr lang="en-US" sz="2528" b="true">
                <a:solidFill>
                  <a:srgbClr val="000000"/>
                </a:solidFill>
                <a:latin typeface="Poppins Bold"/>
                <a:ea typeface="Poppins Bold"/>
                <a:cs typeface="Poppins Bold"/>
                <a:sym typeface="Poppins Bold"/>
              </a:rPr>
              <a:t>Example # 2 : SAE and Metric Equipment Training</a:t>
            </a:r>
          </a:p>
        </p:txBody>
      </p:sp>
      <p:sp>
        <p:nvSpPr>
          <p:cNvPr name="TextBox 21" id="21"/>
          <p:cNvSpPr txBox="true"/>
          <p:nvPr/>
        </p:nvSpPr>
        <p:spPr>
          <a:xfrm rot="0">
            <a:off x="6880425" y="980878"/>
            <a:ext cx="2043581"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Work Examples</a:t>
            </a:r>
          </a:p>
        </p:txBody>
      </p:sp>
      <p:sp>
        <p:nvSpPr>
          <p:cNvPr name="TextBox 22" id="22"/>
          <p:cNvSpPr txBox="true"/>
          <p:nvPr/>
        </p:nvSpPr>
        <p:spPr>
          <a:xfrm rot="0">
            <a:off x="1028700" y="2139249"/>
            <a:ext cx="170878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Problem :</a:t>
            </a:r>
          </a:p>
        </p:txBody>
      </p:sp>
      <p:sp>
        <p:nvSpPr>
          <p:cNvPr name="TextBox 23" id="23"/>
          <p:cNvSpPr txBox="true"/>
          <p:nvPr/>
        </p:nvSpPr>
        <p:spPr>
          <a:xfrm rot="0">
            <a:off x="975859" y="3785087"/>
            <a:ext cx="258770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Design Process :</a:t>
            </a:r>
          </a:p>
        </p:txBody>
      </p:sp>
      <p:sp>
        <p:nvSpPr>
          <p:cNvPr name="TextBox 24" id="24"/>
          <p:cNvSpPr txBox="true"/>
          <p:nvPr/>
        </p:nvSpPr>
        <p:spPr>
          <a:xfrm rot="0">
            <a:off x="1028700" y="5675190"/>
            <a:ext cx="169985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Solution :</a:t>
            </a:r>
          </a:p>
        </p:txBody>
      </p:sp>
      <p:sp>
        <p:nvSpPr>
          <p:cNvPr name="TextBox 25" id="25"/>
          <p:cNvSpPr txBox="true"/>
          <p:nvPr/>
        </p:nvSpPr>
        <p:spPr>
          <a:xfrm rot="0">
            <a:off x="1028700" y="2597003"/>
            <a:ext cx="7895306" cy="1092835"/>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Technicians were using the wrong tools to secure lifts to the ground, leading to stripped bolts, unstable posts, and higher labor costs. To address this issue, a training program was developed to educate technicians on the various types of bolts and the appropriate tools for their installation.</a:t>
            </a:r>
          </a:p>
        </p:txBody>
      </p:sp>
      <p:sp>
        <p:nvSpPr>
          <p:cNvPr name="TextBox 26" id="26"/>
          <p:cNvSpPr txBox="true"/>
          <p:nvPr/>
        </p:nvSpPr>
        <p:spPr>
          <a:xfrm rot="0">
            <a:off x="1028700" y="4210880"/>
            <a:ext cx="7789624" cy="1369060"/>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The focus was to provide a overview of the differences and then provide real world examples of how the bolts are to be properly used. Use of specific images, custom graphics and videos helped support the learning objects of the course.</a:t>
            </a:r>
          </a:p>
          <a:p>
            <a:pPr algn="l">
              <a:lnSpc>
                <a:spcPts val="2240"/>
              </a:lnSpc>
              <a:spcBef>
                <a:spcPct val="0"/>
              </a:spcBef>
            </a:pPr>
            <a:r>
              <a:rPr lang="en-US" sz="1600">
                <a:solidFill>
                  <a:srgbClr val="000000"/>
                </a:solidFill>
                <a:latin typeface="Open Sans 2"/>
                <a:ea typeface="Open Sans 2"/>
                <a:cs typeface="Open Sans 2"/>
                <a:sym typeface="Open Sans 2"/>
              </a:rPr>
              <a:t>Quizzes were placed after every module to reinforce the information that was previously presented. </a:t>
            </a:r>
          </a:p>
        </p:txBody>
      </p:sp>
      <p:sp>
        <p:nvSpPr>
          <p:cNvPr name="TextBox 27" id="27"/>
          <p:cNvSpPr txBox="true"/>
          <p:nvPr/>
        </p:nvSpPr>
        <p:spPr>
          <a:xfrm rot="0">
            <a:off x="1028700" y="6138738"/>
            <a:ext cx="7895306" cy="816610"/>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After the course was rolled out the company technicians, the instances of calls regarding stripped bolts or concrete pads due to improper bolt placement dropped from 65% to 25%. </a:t>
            </a:r>
          </a:p>
        </p:txBody>
      </p:sp>
      <p:sp>
        <p:nvSpPr>
          <p:cNvPr name="TextBox 28" id="28"/>
          <p:cNvSpPr txBox="true"/>
          <p:nvPr/>
        </p:nvSpPr>
        <p:spPr>
          <a:xfrm rot="0">
            <a:off x="967388" y="7283273"/>
            <a:ext cx="1576149"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Technology :</a:t>
            </a:r>
          </a:p>
        </p:txBody>
      </p:sp>
      <p:sp>
        <p:nvSpPr>
          <p:cNvPr name="TextBox 29" id="29"/>
          <p:cNvSpPr txBox="true"/>
          <p:nvPr/>
        </p:nvSpPr>
        <p:spPr>
          <a:xfrm rot="0">
            <a:off x="2668488" y="7335342"/>
            <a:ext cx="6421795" cy="264160"/>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Articulate Storyline, Canva, Youtube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3413255" y="9126921"/>
            <a:ext cx="11602667" cy="0"/>
          </a:xfrm>
          <a:prstGeom prst="line">
            <a:avLst/>
          </a:prstGeom>
          <a:ln cap="flat" w="9525">
            <a:solidFill>
              <a:srgbClr val="5EB090"/>
            </a:solidFill>
            <a:prstDash val="solid"/>
            <a:headEnd type="none" len="sm" w="sm"/>
            <a:tailEnd type="none" len="sm" w="sm"/>
          </a:ln>
        </p:spPr>
      </p:sp>
      <p:grpSp>
        <p:nvGrpSpPr>
          <p:cNvPr name="Group 3" id="3"/>
          <p:cNvGrpSpPr/>
          <p:nvPr/>
        </p:nvGrpSpPr>
        <p:grpSpPr>
          <a:xfrm rot="0">
            <a:off x="16786752" y="8895410"/>
            <a:ext cx="472548" cy="47254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6091937" y="8895410"/>
            <a:ext cx="472548" cy="4725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322"/>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0">
            <a:off x="15400314" y="8895410"/>
            <a:ext cx="472548" cy="4725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CA8"/>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0">
            <a:off x="-1391938" y="-1390848"/>
            <a:ext cx="20420525" cy="1581348"/>
            <a:chOff x="0" y="0"/>
            <a:chExt cx="5378245" cy="416487"/>
          </a:xfrm>
        </p:grpSpPr>
        <p:sp>
          <p:nvSpPr>
            <p:cNvPr name="Freeform 13" id="13"/>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14" id="14"/>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028700" y="3153135"/>
            <a:ext cx="5288450" cy="3980731"/>
          </a:xfrm>
          <a:custGeom>
            <a:avLst/>
            <a:gdLst/>
            <a:ahLst/>
            <a:cxnLst/>
            <a:rect r="r" b="b" t="t" l="l"/>
            <a:pathLst>
              <a:path h="3980731" w="5288450">
                <a:moveTo>
                  <a:pt x="0" y="0"/>
                </a:moveTo>
                <a:lnTo>
                  <a:pt x="5288450" y="0"/>
                </a:lnTo>
                <a:lnTo>
                  <a:pt x="5288450" y="3980730"/>
                </a:lnTo>
                <a:lnTo>
                  <a:pt x="0" y="3980730"/>
                </a:lnTo>
                <a:lnTo>
                  <a:pt x="0" y="0"/>
                </a:lnTo>
                <a:close/>
              </a:path>
            </a:pathLst>
          </a:custGeom>
          <a:blipFill>
            <a:blip r:embed="rId2"/>
            <a:stretch>
              <a:fillRect l="0" t="0" r="0" b="0"/>
            </a:stretch>
          </a:blipFill>
        </p:spPr>
      </p:sp>
      <p:sp>
        <p:nvSpPr>
          <p:cNvPr name="Freeform 16" id="16"/>
          <p:cNvSpPr/>
          <p:nvPr/>
        </p:nvSpPr>
        <p:spPr>
          <a:xfrm flipH="false" flipV="false" rot="0">
            <a:off x="6759463" y="3188883"/>
            <a:ext cx="5224436" cy="3944982"/>
          </a:xfrm>
          <a:custGeom>
            <a:avLst/>
            <a:gdLst/>
            <a:ahLst/>
            <a:cxnLst/>
            <a:rect r="r" b="b" t="t" l="l"/>
            <a:pathLst>
              <a:path h="3944982" w="5224436">
                <a:moveTo>
                  <a:pt x="0" y="0"/>
                </a:moveTo>
                <a:lnTo>
                  <a:pt x="5224436" y="0"/>
                </a:lnTo>
                <a:lnTo>
                  <a:pt x="5224436" y="3944982"/>
                </a:lnTo>
                <a:lnTo>
                  <a:pt x="0" y="3944982"/>
                </a:lnTo>
                <a:lnTo>
                  <a:pt x="0" y="0"/>
                </a:lnTo>
                <a:close/>
              </a:path>
            </a:pathLst>
          </a:custGeom>
          <a:blipFill>
            <a:blip r:embed="rId3"/>
            <a:stretch>
              <a:fillRect l="0" t="0" r="0" b="0"/>
            </a:stretch>
          </a:blipFill>
        </p:spPr>
      </p:sp>
      <p:sp>
        <p:nvSpPr>
          <p:cNvPr name="Freeform 17" id="17"/>
          <p:cNvSpPr/>
          <p:nvPr/>
        </p:nvSpPr>
        <p:spPr>
          <a:xfrm flipH="false" flipV="false" rot="0">
            <a:off x="12422049" y="3188883"/>
            <a:ext cx="5288450" cy="3960188"/>
          </a:xfrm>
          <a:custGeom>
            <a:avLst/>
            <a:gdLst/>
            <a:ahLst/>
            <a:cxnLst/>
            <a:rect r="r" b="b" t="t" l="l"/>
            <a:pathLst>
              <a:path h="3960188" w="5288450">
                <a:moveTo>
                  <a:pt x="0" y="0"/>
                </a:moveTo>
                <a:lnTo>
                  <a:pt x="5288450" y="0"/>
                </a:lnTo>
                <a:lnTo>
                  <a:pt x="5288450" y="3960188"/>
                </a:lnTo>
                <a:lnTo>
                  <a:pt x="0" y="3960188"/>
                </a:lnTo>
                <a:lnTo>
                  <a:pt x="0" y="0"/>
                </a:lnTo>
                <a:close/>
              </a:path>
            </a:pathLst>
          </a:custGeom>
          <a:blipFill>
            <a:blip r:embed="rId4"/>
            <a:stretch>
              <a:fillRect l="0" t="0" r="0" b="0"/>
            </a:stretch>
          </a:blipFill>
        </p:spPr>
      </p:sp>
      <p:sp>
        <p:nvSpPr>
          <p:cNvPr name="TextBox 18" id="18"/>
          <p:cNvSpPr txBox="true"/>
          <p:nvPr/>
        </p:nvSpPr>
        <p:spPr>
          <a:xfrm rot="0">
            <a:off x="4259165" y="980878"/>
            <a:ext cx="217427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19" id="19"/>
          <p:cNvSpPr txBox="true"/>
          <p:nvPr/>
        </p:nvSpPr>
        <p:spPr>
          <a:xfrm rot="0">
            <a:off x="2483351" y="962025"/>
            <a:ext cx="1328825"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Education</a:t>
            </a:r>
          </a:p>
        </p:txBody>
      </p:sp>
      <p:sp>
        <p:nvSpPr>
          <p:cNvPr name="TextBox 20" id="20"/>
          <p:cNvSpPr txBox="true"/>
          <p:nvPr/>
        </p:nvSpPr>
        <p:spPr>
          <a:xfrm rot="0">
            <a:off x="1221454" y="980878"/>
            <a:ext cx="814222"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About</a:t>
            </a:r>
          </a:p>
        </p:txBody>
      </p:sp>
      <p:sp>
        <p:nvSpPr>
          <p:cNvPr name="TextBox 21" id="21"/>
          <p:cNvSpPr txBox="true"/>
          <p:nvPr/>
        </p:nvSpPr>
        <p:spPr>
          <a:xfrm rot="0">
            <a:off x="9371681" y="980878"/>
            <a:ext cx="110546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Contact</a:t>
            </a:r>
          </a:p>
        </p:txBody>
      </p:sp>
      <p:sp>
        <p:nvSpPr>
          <p:cNvPr name="TextBox 22" id="22"/>
          <p:cNvSpPr txBox="true"/>
          <p:nvPr/>
        </p:nvSpPr>
        <p:spPr>
          <a:xfrm rot="0">
            <a:off x="1028700" y="1585898"/>
            <a:ext cx="6409798" cy="459656"/>
          </a:xfrm>
          <a:prstGeom prst="rect">
            <a:avLst/>
          </a:prstGeom>
        </p:spPr>
        <p:txBody>
          <a:bodyPr anchor="t" rtlCol="false" tIns="0" lIns="0" bIns="0" rIns="0">
            <a:spAutoFit/>
          </a:bodyPr>
          <a:lstStyle/>
          <a:p>
            <a:pPr algn="l">
              <a:lnSpc>
                <a:spcPts val="3539"/>
              </a:lnSpc>
            </a:pPr>
            <a:r>
              <a:rPr lang="en-US" sz="2528" b="true">
                <a:solidFill>
                  <a:srgbClr val="000000"/>
                </a:solidFill>
                <a:latin typeface="Poppins Bold"/>
                <a:ea typeface="Poppins Bold"/>
                <a:cs typeface="Poppins Bold"/>
                <a:sym typeface="Poppins Bold"/>
              </a:rPr>
              <a:t>Example # 2 : SAE and Metric Training</a:t>
            </a:r>
          </a:p>
        </p:txBody>
      </p:sp>
      <p:sp>
        <p:nvSpPr>
          <p:cNvPr name="TextBox 23" id="23"/>
          <p:cNvSpPr txBox="true"/>
          <p:nvPr/>
        </p:nvSpPr>
        <p:spPr>
          <a:xfrm rot="0">
            <a:off x="6880425" y="980878"/>
            <a:ext cx="2043581"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Work Examples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3413255" y="9126921"/>
            <a:ext cx="11602667" cy="0"/>
          </a:xfrm>
          <a:prstGeom prst="line">
            <a:avLst/>
          </a:prstGeom>
          <a:ln cap="flat" w="9525">
            <a:solidFill>
              <a:srgbClr val="5EB090"/>
            </a:solidFill>
            <a:prstDash val="solid"/>
            <a:headEnd type="none" len="sm" w="sm"/>
            <a:tailEnd type="none" len="sm" w="sm"/>
          </a:ln>
        </p:spPr>
      </p:sp>
      <p:grpSp>
        <p:nvGrpSpPr>
          <p:cNvPr name="Group 3" id="3"/>
          <p:cNvGrpSpPr/>
          <p:nvPr/>
        </p:nvGrpSpPr>
        <p:grpSpPr>
          <a:xfrm rot="0">
            <a:off x="16786752" y="8895410"/>
            <a:ext cx="472548" cy="47254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B6FF"/>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6091937" y="8895410"/>
            <a:ext cx="472548" cy="4725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322"/>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0">
            <a:off x="15400314" y="8895410"/>
            <a:ext cx="472548" cy="4725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CA8"/>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0">
            <a:off x="-1391938" y="-1390848"/>
            <a:ext cx="20420525" cy="1581348"/>
            <a:chOff x="0" y="0"/>
            <a:chExt cx="5378245" cy="416487"/>
          </a:xfrm>
        </p:grpSpPr>
        <p:sp>
          <p:nvSpPr>
            <p:cNvPr name="Freeform 13" id="13"/>
            <p:cNvSpPr/>
            <p:nvPr/>
          </p:nvSpPr>
          <p:spPr>
            <a:xfrm flipH="false" flipV="false" rot="0">
              <a:off x="0" y="0"/>
              <a:ext cx="5378245" cy="416487"/>
            </a:xfrm>
            <a:custGeom>
              <a:avLst/>
              <a:gdLst/>
              <a:ahLst/>
              <a:cxnLst/>
              <a:rect r="r" b="b" t="t" l="l"/>
              <a:pathLst>
                <a:path h="416487" w="5378245">
                  <a:moveTo>
                    <a:pt x="0" y="0"/>
                  </a:moveTo>
                  <a:lnTo>
                    <a:pt x="5378245" y="0"/>
                  </a:lnTo>
                  <a:lnTo>
                    <a:pt x="5378245" y="416487"/>
                  </a:lnTo>
                  <a:lnTo>
                    <a:pt x="0" y="416487"/>
                  </a:lnTo>
                  <a:close/>
                </a:path>
              </a:pathLst>
            </a:custGeom>
            <a:solidFill>
              <a:srgbClr val="FF6322"/>
            </a:solidFill>
          </p:spPr>
        </p:sp>
        <p:sp>
          <p:nvSpPr>
            <p:cNvPr name="TextBox 14" id="14"/>
            <p:cNvSpPr txBox="true"/>
            <p:nvPr/>
          </p:nvSpPr>
          <p:spPr>
            <a:xfrm>
              <a:off x="0" y="-38100"/>
              <a:ext cx="5378245" cy="454587"/>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0083044" y="2573950"/>
            <a:ext cx="6939981" cy="5139100"/>
          </a:xfrm>
          <a:custGeom>
            <a:avLst/>
            <a:gdLst/>
            <a:ahLst/>
            <a:cxnLst/>
            <a:rect r="r" b="b" t="t" l="l"/>
            <a:pathLst>
              <a:path h="5139100" w="6939981">
                <a:moveTo>
                  <a:pt x="0" y="0"/>
                </a:moveTo>
                <a:lnTo>
                  <a:pt x="6939982" y="0"/>
                </a:lnTo>
                <a:lnTo>
                  <a:pt x="6939982" y="5139100"/>
                </a:lnTo>
                <a:lnTo>
                  <a:pt x="0" y="5139100"/>
                </a:lnTo>
                <a:lnTo>
                  <a:pt x="0" y="0"/>
                </a:lnTo>
                <a:close/>
              </a:path>
            </a:pathLst>
          </a:custGeom>
          <a:blipFill>
            <a:blip r:embed="rId2"/>
            <a:stretch>
              <a:fillRect l="0" t="0" r="0" b="0"/>
            </a:stretch>
          </a:blipFill>
        </p:spPr>
      </p:sp>
      <p:sp>
        <p:nvSpPr>
          <p:cNvPr name="TextBox 16" id="16"/>
          <p:cNvSpPr txBox="true"/>
          <p:nvPr/>
        </p:nvSpPr>
        <p:spPr>
          <a:xfrm rot="0">
            <a:off x="4259165" y="980878"/>
            <a:ext cx="217427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Work Experience</a:t>
            </a:r>
          </a:p>
        </p:txBody>
      </p:sp>
      <p:sp>
        <p:nvSpPr>
          <p:cNvPr name="TextBox 17" id="17"/>
          <p:cNvSpPr txBox="true"/>
          <p:nvPr/>
        </p:nvSpPr>
        <p:spPr>
          <a:xfrm rot="0">
            <a:off x="2483351" y="962025"/>
            <a:ext cx="1328825"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Education</a:t>
            </a:r>
          </a:p>
        </p:txBody>
      </p:sp>
      <p:sp>
        <p:nvSpPr>
          <p:cNvPr name="TextBox 18" id="18"/>
          <p:cNvSpPr txBox="true"/>
          <p:nvPr/>
        </p:nvSpPr>
        <p:spPr>
          <a:xfrm rot="0">
            <a:off x="1221454" y="980878"/>
            <a:ext cx="814222"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About</a:t>
            </a:r>
          </a:p>
        </p:txBody>
      </p:sp>
      <p:sp>
        <p:nvSpPr>
          <p:cNvPr name="TextBox 19" id="19"/>
          <p:cNvSpPr txBox="true"/>
          <p:nvPr/>
        </p:nvSpPr>
        <p:spPr>
          <a:xfrm rot="0">
            <a:off x="9371681" y="980878"/>
            <a:ext cx="1105461" cy="368300"/>
          </a:xfrm>
          <a:prstGeom prst="rect">
            <a:avLst/>
          </a:prstGeom>
        </p:spPr>
        <p:txBody>
          <a:bodyPr anchor="t" rtlCol="false" tIns="0" lIns="0" bIns="0" rIns="0">
            <a:spAutoFit/>
          </a:bodyPr>
          <a:lstStyle/>
          <a:p>
            <a:pPr algn="l">
              <a:lnSpc>
                <a:spcPts val="2800"/>
              </a:lnSpc>
            </a:pPr>
            <a:r>
              <a:rPr lang="en-US" sz="2000">
                <a:solidFill>
                  <a:srgbClr val="3C6CA8"/>
                </a:solidFill>
                <a:latin typeface="Poppins"/>
                <a:ea typeface="Poppins"/>
                <a:cs typeface="Poppins"/>
                <a:sym typeface="Poppins"/>
              </a:rPr>
              <a:t>Contact</a:t>
            </a:r>
          </a:p>
        </p:txBody>
      </p:sp>
      <p:sp>
        <p:nvSpPr>
          <p:cNvPr name="TextBox 20" id="20"/>
          <p:cNvSpPr txBox="true"/>
          <p:nvPr/>
        </p:nvSpPr>
        <p:spPr>
          <a:xfrm rot="0">
            <a:off x="1028700" y="1585898"/>
            <a:ext cx="6116766" cy="459656"/>
          </a:xfrm>
          <a:prstGeom prst="rect">
            <a:avLst/>
          </a:prstGeom>
        </p:spPr>
        <p:txBody>
          <a:bodyPr anchor="t" rtlCol="false" tIns="0" lIns="0" bIns="0" rIns="0">
            <a:spAutoFit/>
          </a:bodyPr>
          <a:lstStyle/>
          <a:p>
            <a:pPr algn="l">
              <a:lnSpc>
                <a:spcPts val="3539"/>
              </a:lnSpc>
            </a:pPr>
            <a:r>
              <a:rPr lang="en-US" sz="2528" b="true">
                <a:solidFill>
                  <a:srgbClr val="000000"/>
                </a:solidFill>
                <a:latin typeface="Poppins Bold"/>
                <a:ea typeface="Poppins Bold"/>
                <a:cs typeface="Poppins Bold"/>
                <a:sym typeface="Poppins Bold"/>
              </a:rPr>
              <a:t>Example # 3 :  Chemical Anchors</a:t>
            </a:r>
          </a:p>
        </p:txBody>
      </p:sp>
      <p:sp>
        <p:nvSpPr>
          <p:cNvPr name="TextBox 21" id="21"/>
          <p:cNvSpPr txBox="true"/>
          <p:nvPr/>
        </p:nvSpPr>
        <p:spPr>
          <a:xfrm rot="0">
            <a:off x="6880425" y="980878"/>
            <a:ext cx="2043581" cy="368300"/>
          </a:xfrm>
          <a:prstGeom prst="rect">
            <a:avLst/>
          </a:prstGeom>
        </p:spPr>
        <p:txBody>
          <a:bodyPr anchor="t" rtlCol="false" tIns="0" lIns="0" bIns="0" rIns="0">
            <a:spAutoFit/>
          </a:bodyPr>
          <a:lstStyle/>
          <a:p>
            <a:pPr algn="l">
              <a:lnSpc>
                <a:spcPts val="2800"/>
              </a:lnSpc>
            </a:pPr>
            <a:r>
              <a:rPr lang="en-US" sz="2000" b="true">
                <a:solidFill>
                  <a:srgbClr val="3C6CA8"/>
                </a:solidFill>
                <a:latin typeface="Poppins Bold"/>
                <a:ea typeface="Poppins Bold"/>
                <a:cs typeface="Poppins Bold"/>
                <a:sym typeface="Poppins Bold"/>
              </a:rPr>
              <a:t>Work Examples</a:t>
            </a:r>
          </a:p>
        </p:txBody>
      </p:sp>
      <p:sp>
        <p:nvSpPr>
          <p:cNvPr name="TextBox 22" id="22"/>
          <p:cNvSpPr txBox="true"/>
          <p:nvPr/>
        </p:nvSpPr>
        <p:spPr>
          <a:xfrm rot="0">
            <a:off x="1028700" y="2331304"/>
            <a:ext cx="170878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Problem :</a:t>
            </a:r>
          </a:p>
        </p:txBody>
      </p:sp>
      <p:sp>
        <p:nvSpPr>
          <p:cNvPr name="TextBox 23" id="23"/>
          <p:cNvSpPr txBox="true"/>
          <p:nvPr/>
        </p:nvSpPr>
        <p:spPr>
          <a:xfrm rot="0">
            <a:off x="1028700" y="3949677"/>
            <a:ext cx="258770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Design Process :</a:t>
            </a:r>
          </a:p>
        </p:txBody>
      </p:sp>
      <p:sp>
        <p:nvSpPr>
          <p:cNvPr name="TextBox 24" id="24"/>
          <p:cNvSpPr txBox="true"/>
          <p:nvPr/>
        </p:nvSpPr>
        <p:spPr>
          <a:xfrm rot="0">
            <a:off x="1028700" y="5672907"/>
            <a:ext cx="1699855"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The Solution :</a:t>
            </a:r>
          </a:p>
        </p:txBody>
      </p:sp>
      <p:sp>
        <p:nvSpPr>
          <p:cNvPr name="TextBox 25" id="25"/>
          <p:cNvSpPr txBox="true"/>
          <p:nvPr/>
        </p:nvSpPr>
        <p:spPr>
          <a:xfrm rot="0">
            <a:off x="1028700" y="7953190"/>
            <a:ext cx="1576149" cy="349248"/>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Technology :</a:t>
            </a:r>
          </a:p>
        </p:txBody>
      </p:sp>
      <p:sp>
        <p:nvSpPr>
          <p:cNvPr name="TextBox 26" id="26"/>
          <p:cNvSpPr txBox="true"/>
          <p:nvPr/>
        </p:nvSpPr>
        <p:spPr>
          <a:xfrm rot="0">
            <a:off x="1028700" y="2728095"/>
            <a:ext cx="7895306" cy="1092835"/>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Technicians were using chemical anchors incorrectly and/or for the wrong applications. This caused a profound uptick in installation costs. The objective of the training was to explain the proper use of chemical anchors and the situations where they are to be used. </a:t>
            </a:r>
          </a:p>
        </p:txBody>
      </p:sp>
      <p:sp>
        <p:nvSpPr>
          <p:cNvPr name="TextBox 27" id="27"/>
          <p:cNvSpPr txBox="true"/>
          <p:nvPr/>
        </p:nvSpPr>
        <p:spPr>
          <a:xfrm rot="0">
            <a:off x="1028700" y="4446723"/>
            <a:ext cx="7895306" cy="1092835"/>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Consulting with SME, as well as researching the Safety Data Sheets (SDS) for the anchors used. A generalized training was created with the emphasis on the technician to confirm proper usage for each brand. Using Human-centered design and ADDIE, a framework of instruction was created. </a:t>
            </a:r>
          </a:p>
        </p:txBody>
      </p:sp>
      <p:sp>
        <p:nvSpPr>
          <p:cNvPr name="TextBox 28" id="28"/>
          <p:cNvSpPr txBox="true"/>
          <p:nvPr/>
        </p:nvSpPr>
        <p:spPr>
          <a:xfrm rot="0">
            <a:off x="2738438" y="8005259"/>
            <a:ext cx="7895306" cy="264160"/>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Canva, Articulate Storyline, YouTube, Safety Data Sheets</a:t>
            </a:r>
          </a:p>
        </p:txBody>
      </p:sp>
      <p:sp>
        <p:nvSpPr>
          <p:cNvPr name="TextBox 29" id="29"/>
          <p:cNvSpPr txBox="true"/>
          <p:nvPr/>
        </p:nvSpPr>
        <p:spPr>
          <a:xfrm rot="0">
            <a:off x="1028700" y="6174555"/>
            <a:ext cx="7895306" cy="1645285"/>
          </a:xfrm>
          <a:prstGeom prst="rect">
            <a:avLst/>
          </a:prstGeom>
        </p:spPr>
        <p:txBody>
          <a:bodyPr anchor="t" rtlCol="false" tIns="0" lIns="0" bIns="0" rIns="0">
            <a:spAutoFit/>
          </a:bodyPr>
          <a:lstStyle/>
          <a:p>
            <a:pPr algn="l">
              <a:lnSpc>
                <a:spcPts val="2240"/>
              </a:lnSpc>
              <a:spcBef>
                <a:spcPct val="0"/>
              </a:spcBef>
            </a:pPr>
            <a:r>
              <a:rPr lang="en-US" sz="1600">
                <a:solidFill>
                  <a:srgbClr val="000000"/>
                </a:solidFill>
                <a:latin typeface="Open Sans 2"/>
                <a:ea typeface="Open Sans 2"/>
                <a:cs typeface="Open Sans 2"/>
                <a:sym typeface="Open Sans 2"/>
              </a:rPr>
              <a:t>Utilizing a combination of video, graphics and safety data sheet imagery, the course was designed to explain the pro[per installation of the anchors , many which could not be seen when installing. Emphasis was made to education the technician on the proper application temperatures and cure times. As a result, unnecessary applications of chemical anchors dropped by 10% in the first week after the training was presented.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DAGY6wVR0fw</dc:identifier>
  <dcterms:modified xsi:type="dcterms:W3CDTF">2011-08-01T06:04:30Z</dcterms:modified>
  <cp:revision>1</cp:revision>
  <dc:title>Blue and Green Pastel Modern Professional Businessman Online Portfolio</dc:title>
</cp:coreProperties>
</file>